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771" r:id="rId2"/>
    <p:sldId id="831" r:id="rId3"/>
    <p:sldId id="806" r:id="rId4"/>
    <p:sldId id="824" r:id="rId5"/>
    <p:sldId id="826" r:id="rId6"/>
    <p:sldId id="825" r:id="rId7"/>
    <p:sldId id="827" r:id="rId8"/>
    <p:sldId id="829" r:id="rId9"/>
    <p:sldId id="828" r:id="rId10"/>
    <p:sldId id="830" r:id="rId11"/>
    <p:sldId id="823"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3097" autoAdjust="0"/>
  </p:normalViewPr>
  <p:slideViewPr>
    <p:cSldViewPr snapToGrid="0">
      <p:cViewPr varScale="1">
        <p:scale>
          <a:sx n="58" d="100"/>
          <a:sy n="58" d="100"/>
        </p:scale>
        <p:origin x="98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8486BD-05DA-4561-8A9A-75A0A77CFEDA}" type="datetimeFigureOut">
              <a:rPr lang="en-GB" smtClean="0"/>
              <a:t>30/04/2025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B92672C-6832-49AA-BBF4-194D57F3EB4A}" type="slidenum">
              <a:rPr lang="en-GB" smtClean="0"/>
              <a:t>‹#›</a:t>
            </a:fld>
            <a:endParaRPr lang="en-GB"/>
          </a:p>
        </p:txBody>
      </p:sp>
    </p:spTree>
    <p:extLst>
      <p:ext uri="{BB962C8B-B14F-4D97-AF65-F5344CB8AC3E}">
        <p14:creationId xmlns:p14="http://schemas.microsoft.com/office/powerpoint/2010/main" val="11727707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pravno-informacioni-sistem.rs/"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dirty="0"/>
              <a:t>Европске праксе управљања отпадом прате хијерархију отпада која има за циљ да подстакне управљање отпадним материјалима како би се смањила количина произведеног отпадног материјала и повратила максимална вредност из токова отпада који се производе. Принцип хијерархије отпада је укључен у Оквирну директиву о отпаду 2008/98/ЕС и транспонован је у национално законодавство и стратешке документе Републике Србије и Северне Македоније. Циљ ове директиве је да промовише превенцију отпада и примену принципа хијерархије управљања отпадом, односно давања приоритета смањењу, поновној употреби и рециклажи отпада у односу на третман или одлагање отпада. Хијерархија отпада је приказана у облику обрнуте пирамиде са најпожељнијим опцијама на врху и одлагањем на дну као последњом опцијом.</a:t>
            </a:r>
          </a:p>
          <a:p>
            <a:pPr marL="342900" lvl="0" indent="-342900" algn="just">
              <a:buFont typeface="+mj-lt"/>
              <a:buAutoNum type="arabicParenR"/>
            </a:pPr>
            <a:r>
              <a:rPr lang="sr-Cyrl-RS" sz="1800" b="1" dirty="0">
                <a:effectLst/>
                <a:latin typeface="Calibri" panose="020F0502020204030204" pitchFamily="34" charset="0"/>
                <a:ea typeface="Times New Roman" panose="02020603050405020304" pitchFamily="18" charset="0"/>
                <a:cs typeface="Calibri" panose="020F0502020204030204" pitchFamily="34" charset="0"/>
              </a:rPr>
              <a:t>Превенција стварања отпада и смањење отпада (</a:t>
            </a:r>
            <a:r>
              <a:rPr lang="sr-Cyrl-RS" sz="1800" b="1" dirty="0" err="1">
                <a:effectLst/>
                <a:latin typeface="Calibri" panose="020F0502020204030204" pitchFamily="34" charset="0"/>
                <a:ea typeface="Times New Roman" panose="02020603050405020304" pitchFamily="18" charset="0"/>
                <a:cs typeface="Calibri" panose="020F0502020204030204" pitchFamily="34" charset="0"/>
              </a:rPr>
              <a:t>Avoid</a:t>
            </a:r>
            <a:r>
              <a:rPr lang="sr-Cyrl-RS" sz="1800" b="1" dirty="0">
                <a:effectLst/>
                <a:latin typeface="Calibri" panose="020F0502020204030204" pitchFamily="34" charset="0"/>
                <a:ea typeface="Times New Roman" panose="02020603050405020304" pitchFamily="18" charset="0"/>
                <a:cs typeface="Calibri" panose="020F0502020204030204" pitchFamily="34" charset="0"/>
              </a:rPr>
              <a:t> / </a:t>
            </a:r>
            <a:r>
              <a:rPr lang="sr-Cyrl-RS" sz="1800" b="1" dirty="0" err="1">
                <a:effectLst/>
                <a:latin typeface="Calibri" panose="020F0502020204030204" pitchFamily="34" charset="0"/>
                <a:ea typeface="Times New Roman" panose="02020603050405020304" pitchFamily="18" charset="0"/>
                <a:cs typeface="Calibri" panose="020F0502020204030204" pitchFamily="34" charset="0"/>
              </a:rPr>
              <a:t>Reduce</a:t>
            </a:r>
            <a:r>
              <a:rPr lang="sr-Cyrl-RS" sz="1800" b="1" dirty="0">
                <a:effectLst/>
                <a:latin typeface="Calibri" panose="020F0502020204030204" pitchFamily="34" charset="0"/>
                <a:ea typeface="Times New Roman" panose="02020603050405020304" pitchFamily="18" charset="0"/>
                <a:cs typeface="Calibri" panose="020F0502020204030204" pitchFamily="34" charset="0"/>
              </a:rPr>
              <a:t>):</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 Мере које се предузимају пре него што супстанца, материјал или производ постане отпад. Ове мере се односе на смањење количине отпада кроз поновну употребу производа или продужење века трајања производа, смањењу штетног утицаја отпада на животну средину и здравље људи и смањењу садржаја штетних материја у материјалима и производима.</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buFont typeface="+mj-lt"/>
              <a:buAutoNum type="arabicParenR"/>
            </a:pPr>
            <a:r>
              <a:rPr lang="sr-Cyrl-RS" sz="1800" b="1" dirty="0">
                <a:effectLst/>
                <a:latin typeface="Calibri" panose="020F0502020204030204" pitchFamily="34" charset="0"/>
                <a:ea typeface="Times New Roman" panose="02020603050405020304" pitchFamily="18" charset="0"/>
                <a:cs typeface="Calibri" panose="020F0502020204030204" pitchFamily="34" charset="0"/>
              </a:rPr>
              <a:t>Поновна употреба (</a:t>
            </a:r>
            <a:r>
              <a:rPr lang="sr-Cyrl-RS" sz="1800" b="1" dirty="0" err="1">
                <a:effectLst/>
                <a:latin typeface="Calibri" panose="020F0502020204030204" pitchFamily="34" charset="0"/>
                <a:ea typeface="Times New Roman" panose="02020603050405020304" pitchFamily="18" charset="0"/>
                <a:cs typeface="Calibri" panose="020F0502020204030204" pitchFamily="34" charset="0"/>
              </a:rPr>
              <a:t>Reuse</a:t>
            </a:r>
            <a:r>
              <a:rPr lang="sr-Cyrl-RS" sz="1800" b="1" dirty="0">
                <a:effectLst/>
                <a:latin typeface="Calibri" panose="020F0502020204030204" pitchFamily="34" charset="0"/>
                <a:ea typeface="Times New Roman" panose="02020603050405020304" pitchFamily="18" charset="0"/>
                <a:cs typeface="Calibri" panose="020F0502020204030204" pitchFamily="34" charset="0"/>
              </a:rPr>
              <a:t>):</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 Поступци у вези са поновном употребом отпада који укључују чишћење (нпр. старе одеће), функционално испитивање (нпр. електричних и електронских уређаја или њихових компоненти), или поправка и обнова одбачене опреме, помоћу којих се производи или компоненте производа који су постали отпад припремају за поново коришћење без било какве друге претходне обраде.</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buFont typeface="+mj-lt"/>
              <a:buAutoNum type="arabicParenR"/>
            </a:pPr>
            <a:r>
              <a:rPr lang="sr-Cyrl-RS" sz="1800" b="1" dirty="0">
                <a:effectLst/>
                <a:latin typeface="Calibri" panose="020F0502020204030204" pitchFamily="34" charset="0"/>
                <a:ea typeface="Times New Roman" panose="02020603050405020304" pitchFamily="18" charset="0"/>
                <a:cs typeface="Calibri" panose="020F0502020204030204" pitchFamily="34" charset="0"/>
              </a:rPr>
              <a:t>Рециклажа (</a:t>
            </a:r>
            <a:r>
              <a:rPr lang="sr-Cyrl-RS" sz="1800" b="1" dirty="0" err="1">
                <a:effectLst/>
                <a:latin typeface="Calibri" panose="020F0502020204030204" pitchFamily="34" charset="0"/>
                <a:ea typeface="Times New Roman" panose="02020603050405020304" pitchFamily="18" charset="0"/>
                <a:cs typeface="Calibri" panose="020F0502020204030204" pitchFamily="34" charset="0"/>
              </a:rPr>
              <a:t>Recycle</a:t>
            </a:r>
            <a:r>
              <a:rPr lang="sr-Cyrl-RS" sz="1800" b="1" dirty="0">
                <a:effectLst/>
                <a:latin typeface="Calibri" panose="020F0502020204030204" pitchFamily="34" charset="0"/>
                <a:ea typeface="Times New Roman" panose="02020603050405020304" pitchFamily="18" charset="0"/>
                <a:cs typeface="Calibri" panose="020F0502020204030204" pitchFamily="34" charset="0"/>
              </a:rPr>
              <a:t>):</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 Прерада отпада у производе, материјале или супстанце било за изворне или друге намене (боца у боцу, метал у метал, компостирање).</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buFont typeface="+mj-lt"/>
              <a:buAutoNum type="arabicParenR"/>
            </a:pPr>
            <a:r>
              <a:rPr lang="sr-Cyrl-RS" sz="1800" b="1" dirty="0">
                <a:effectLst/>
                <a:latin typeface="Calibri" panose="020F0502020204030204" pitchFamily="34" charset="0"/>
                <a:ea typeface="Times New Roman" panose="02020603050405020304" pitchFamily="18" charset="0"/>
                <a:cs typeface="Calibri" panose="020F0502020204030204" pitchFamily="34" charset="0"/>
              </a:rPr>
              <a:t>Регенерација или искоришћење (</a:t>
            </a:r>
            <a:r>
              <a:rPr lang="sr-Cyrl-RS" sz="1800" b="1" dirty="0" err="1">
                <a:effectLst/>
                <a:latin typeface="Calibri" panose="020F0502020204030204" pitchFamily="34" charset="0"/>
                <a:ea typeface="Times New Roman" panose="02020603050405020304" pitchFamily="18" charset="0"/>
                <a:cs typeface="Calibri" panose="020F0502020204030204" pitchFamily="34" charset="0"/>
              </a:rPr>
              <a:t>Recovery</a:t>
            </a:r>
            <a:r>
              <a:rPr lang="sr-Cyrl-RS" sz="1800" b="1" dirty="0">
                <a:effectLst/>
                <a:latin typeface="Calibri" panose="020F0502020204030204" pitchFamily="34" charset="0"/>
                <a:ea typeface="Times New Roman" panose="02020603050405020304" pitchFamily="18" charset="0"/>
                <a:cs typeface="Calibri" panose="020F0502020204030204" pitchFamily="34" charset="0"/>
              </a:rPr>
              <a:t>):</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 Употреба отпада за замену других материјала који би се иначе користили у фабрици (нпр. насипање материјала, рекултивација, производња енергије, друге енергетске користи или употреба хемикалија).</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buFont typeface="+mj-lt"/>
              <a:buAutoNum type="arabicParenR"/>
            </a:pPr>
            <a:r>
              <a:rPr lang="sr-Cyrl-RS" sz="1800" b="1" dirty="0">
                <a:effectLst/>
                <a:latin typeface="Calibri" panose="020F0502020204030204" pitchFamily="34" charset="0"/>
                <a:ea typeface="Times New Roman" panose="02020603050405020304" pitchFamily="18" charset="0"/>
                <a:cs typeface="Calibri" panose="020F0502020204030204" pitchFamily="34" charset="0"/>
              </a:rPr>
              <a:t>Одлагање (</a:t>
            </a:r>
            <a:r>
              <a:rPr lang="sr-Cyrl-RS" sz="1800" b="1" dirty="0" err="1">
                <a:effectLst/>
                <a:latin typeface="Calibri" panose="020F0502020204030204" pitchFamily="34" charset="0"/>
                <a:ea typeface="Times New Roman" panose="02020603050405020304" pitchFamily="18" charset="0"/>
                <a:cs typeface="Calibri" panose="020F0502020204030204" pitchFamily="34" charset="0"/>
              </a:rPr>
              <a:t>Disposal</a:t>
            </a:r>
            <a:r>
              <a:rPr lang="sr-Cyrl-RS" sz="1800" b="1" dirty="0">
                <a:effectLst/>
                <a:latin typeface="Calibri" panose="020F0502020204030204" pitchFamily="34" charset="0"/>
                <a:ea typeface="Times New Roman" panose="02020603050405020304" pitchFamily="18" charset="0"/>
                <a:cs typeface="Calibri" panose="020F0502020204030204" pitchFamily="34" charset="0"/>
              </a:rPr>
              <a:t>):</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 Свака операција која није поновно искоришћење отпада и када се енергија производи као секундарни ефекат такве операције (нпр. спаљивање које није намењено за производњу енергије, одлагање отпада на депоније).</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endParaRPr lang="sr-Cyrl-RS" dirty="0"/>
          </a:p>
        </p:txBody>
      </p:sp>
      <p:sp>
        <p:nvSpPr>
          <p:cNvPr id="4" name="Slide Number Placeholder 3"/>
          <p:cNvSpPr>
            <a:spLocks noGrp="1"/>
          </p:cNvSpPr>
          <p:nvPr>
            <p:ph type="sldNum" sz="quarter" idx="5"/>
          </p:nvPr>
        </p:nvSpPr>
        <p:spPr/>
        <p:txBody>
          <a:bodyPr/>
          <a:lstStyle/>
          <a:p>
            <a:fld id="{BB92672C-6832-49AA-BBF4-194D57F3EB4A}" type="slidenum">
              <a:rPr lang="en-GB" smtClean="0"/>
              <a:t>3</a:t>
            </a:fld>
            <a:endParaRPr lang="en-GB"/>
          </a:p>
        </p:txBody>
      </p:sp>
    </p:spTree>
    <p:extLst>
      <p:ext uri="{BB962C8B-B14F-4D97-AF65-F5344CB8AC3E}">
        <p14:creationId xmlns:p14="http://schemas.microsoft.com/office/powerpoint/2010/main" val="35695346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dirty="0"/>
              <a:t>Европа се све више окреће ка привреди са затвореним током отпада. Европска унија је усвојила пакет мера транзиције ка циркуларној економији. Директива (ЕУ) 2019/904 Европског Парламента о смањењу утицаја одређених пластичних производа на животну средину, ступила је на снагу у 2019. години. Захтеви и прописани циљеви усмерени су ка успостављању модела циркуларне економије, као концепту за креирање вредности за економију и друштво у целини, уз смањење коришћења ресурса и утицаја на животну средину. Овај концепт наглашава предности рециклирања отпадних материјала и нуспроизвода, промовише минимизирање употребе ресурса (материјала и енергије) кроз усвајање чистих технологија и системског приступа заштите животне средине. У пракси то значи да отпад из неке фабрике постаје вредна сировина у неком другом производном процесу. Поједностављено речено, циркуларна економија представља регенеративни економски систем у оквиру којег се производни ресурси, отпад, емисија отпада и потрошња енергије битно умањују успоравањем, заокруживањем и продужавањем енергетских и материјалних циклуса (животних кругова) у производњи. </a:t>
            </a:r>
          </a:p>
          <a:p>
            <a:endParaRPr lang="ru-RU" dirty="0"/>
          </a:p>
          <a:p>
            <a:pPr algn="just">
              <a:buNone/>
            </a:pPr>
            <a:r>
              <a:rPr lang="sr-Cyrl-RS" sz="1800" dirty="0">
                <a:solidFill>
                  <a:srgbClr val="0000FF"/>
                </a:solidFill>
                <a:effectLst/>
                <a:latin typeface="Calibri" panose="020F0502020204030204" pitchFamily="34" charset="0"/>
                <a:ea typeface="Times New Roman" panose="02020603050405020304" pitchFamily="18" charset="0"/>
                <a:cs typeface="Calibri" panose="020F0502020204030204" pitchFamily="34" charset="0"/>
              </a:rPr>
              <a:t>Побољшавањем дизајна производа (дизајн за трајност и надоградњу), индиректно се продужава век трајања производа тако што се олакшава његова поновна употреба. У својој суштини, циркуларна економија има намеру да дизајнира отпад. Овај модел је базиран на чињеници да не постоји отпад као такав. Због тога је главни фокус на поновно коришћење производа (нпр. протектовање истрошених аутомобилских гума или  коришћење боца за вишекратну употребу и сл.), даљу употребу за производњу истог производа (коришћење отпадног стакла за производњу нових стаклених производа, старог папира и картона за производњу новог и сл.) и искоришћавањем отпада у друге сврхе (нпр. употреба органског отпада за производњу компоста.</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a:buNone/>
            </a:pPr>
            <a:r>
              <a:rPr lang="sr-Cyrl-RS" sz="1800" dirty="0">
                <a:effectLst/>
                <a:latin typeface="Calibri" panose="020F0502020204030204" pitchFamily="34" charset="0"/>
                <a:ea typeface="Times New Roman" panose="02020603050405020304" pitchFamily="18" charset="0"/>
                <a:cs typeface="Calibri" panose="020F0502020204030204" pitchFamily="34" charset="0"/>
              </a:rPr>
              <a:t> </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algn="just"/>
            <a:r>
              <a:rPr lang="sr-Cyrl-RS" sz="1800" b="1" dirty="0">
                <a:solidFill>
                  <a:srgbClr val="0000FF"/>
                </a:solidFill>
                <a:effectLst/>
                <a:latin typeface="Calibri" panose="020F0502020204030204" pitchFamily="34" charset="0"/>
                <a:ea typeface="Times New Roman" panose="02020603050405020304" pitchFamily="18" charset="0"/>
                <a:cs typeface="Calibri" panose="020F0502020204030204" pitchFamily="34" charset="0"/>
              </a:rPr>
              <a:t>Модел нула отпада (</a:t>
            </a:r>
            <a:r>
              <a:rPr lang="sr-Cyrl-RS" sz="1800" b="1" dirty="0" err="1">
                <a:solidFill>
                  <a:srgbClr val="0000FF"/>
                </a:solidFill>
                <a:effectLst/>
                <a:latin typeface="Calibri" panose="020F0502020204030204" pitchFamily="34" charset="0"/>
                <a:ea typeface="Times New Roman" panose="02020603050405020304" pitchFamily="18" charset="0"/>
                <a:cs typeface="Calibri" panose="020F0502020204030204" pitchFamily="34" charset="0"/>
              </a:rPr>
              <a:t>Zero</a:t>
            </a:r>
            <a:r>
              <a:rPr lang="sr-Cyrl-RS" sz="1800" b="1" dirty="0">
                <a:solidFill>
                  <a:srgbClr val="0000FF"/>
                </a:solidFill>
                <a:effectLst/>
                <a:latin typeface="Calibri" panose="020F0502020204030204" pitchFamily="34" charset="0"/>
                <a:ea typeface="Times New Roman" panose="02020603050405020304" pitchFamily="18" charset="0"/>
                <a:cs typeface="Calibri" panose="020F0502020204030204" pitchFamily="34" charset="0"/>
              </a:rPr>
              <a:t> </a:t>
            </a:r>
            <a:r>
              <a:rPr lang="sr-Cyrl-RS" sz="1800" b="1" dirty="0" err="1">
                <a:solidFill>
                  <a:srgbClr val="0000FF"/>
                </a:solidFill>
                <a:effectLst/>
                <a:latin typeface="Calibri" panose="020F0502020204030204" pitchFamily="34" charset="0"/>
                <a:ea typeface="Times New Roman" panose="02020603050405020304" pitchFamily="18" charset="0"/>
                <a:cs typeface="Calibri" panose="020F0502020204030204" pitchFamily="34" charset="0"/>
              </a:rPr>
              <a:t>Waste</a:t>
            </a:r>
            <a:r>
              <a:rPr lang="sr-Cyrl-RS" sz="1800" b="1" dirty="0">
                <a:solidFill>
                  <a:srgbClr val="0000FF"/>
                </a:solidFill>
                <a:effectLst/>
                <a:latin typeface="Calibri" panose="020F0502020204030204" pitchFamily="34" charset="0"/>
                <a:ea typeface="Times New Roman" panose="02020603050405020304" pitchFamily="18" charset="0"/>
                <a:cs typeface="Calibri" panose="020F0502020204030204" pitchFamily="34" charset="0"/>
              </a:rPr>
              <a:t>)</a:t>
            </a:r>
            <a:r>
              <a:rPr lang="sr-Cyrl-RS" sz="1800" dirty="0">
                <a:solidFill>
                  <a:srgbClr val="0000FF"/>
                </a:solidFill>
                <a:effectLst/>
                <a:latin typeface="Calibri" panose="020F0502020204030204" pitchFamily="34" charset="0"/>
                <a:ea typeface="Times New Roman" panose="02020603050405020304" pitchFamily="18" charset="0"/>
                <a:cs typeface="Calibri" panose="020F0502020204030204" pitchFamily="34" charset="0"/>
              </a:rPr>
              <a:t> подразумева, задржавање постојећих ресурса и добијених производа у сталној циркулацији путем рециклирања и других метода. По дефиницији то је модел који тежи очувању свих ресурса одговорном производњом, потрошњом, поновном употребом и регенерацијом производа, амбалаже и материјала, без спаљивања и депоновања као поступака који угрожавају животну средину или здравље људи. Овај модел се у првом реду фокусира на смањење запремине и токсичности отпада, посебно ако постоје, или ће се развити, сигурније алтернативе. Примера ради, куповином више наменских производа или производа који садрже мању количину штетних материја или куповином мањих количина производа </a:t>
            </a:r>
            <a:r>
              <a:rPr lang="sr-Cyrl-RS" sz="1800" b="1" dirty="0">
                <a:solidFill>
                  <a:srgbClr val="0000FF"/>
                </a:solidFill>
                <a:effectLst/>
                <a:latin typeface="Calibri" panose="020F0502020204030204" pitchFamily="34" charset="0"/>
                <a:ea typeface="Times New Roman" panose="02020603050405020304" pitchFamily="18" charset="0"/>
                <a:cs typeface="Calibri" panose="020F0502020204030204" pitchFamily="34" charset="0"/>
              </a:rPr>
              <a:t>(а не стварањем непотребних залиха) </a:t>
            </a:r>
            <a:r>
              <a:rPr lang="sr-Cyrl-RS" sz="1800" dirty="0">
                <a:solidFill>
                  <a:srgbClr val="0000FF"/>
                </a:solidFill>
                <a:effectLst/>
                <a:latin typeface="Calibri" panose="020F0502020204030204" pitchFamily="34" charset="0"/>
                <a:ea typeface="Times New Roman" panose="02020603050405020304" pitchFamily="18" charset="0"/>
                <a:cs typeface="Calibri" panose="020F0502020204030204" pitchFamily="34" charset="0"/>
              </a:rPr>
              <a:t>може се значајно смањити настајање новог отпада. </a:t>
            </a:r>
            <a:r>
              <a:rPr lang="sr-Cyrl-RS" sz="1800" b="1" dirty="0">
                <a:solidFill>
                  <a:srgbClr val="0000FF"/>
                </a:solidFill>
                <a:effectLst/>
                <a:latin typeface="Calibri" panose="020F0502020204030204" pitchFamily="34" charset="0"/>
                <a:ea typeface="Times New Roman" panose="02020603050405020304" pitchFamily="18" charset="0"/>
                <a:cs typeface="Calibri" panose="020F0502020204030204" pitchFamily="34" charset="0"/>
              </a:rPr>
              <a:t>Стварање залиха</a:t>
            </a:r>
            <a:r>
              <a:rPr lang="sr-Cyrl-RS" sz="1800" dirty="0">
                <a:solidFill>
                  <a:srgbClr val="0000FF"/>
                </a:solidFill>
                <a:effectLst/>
                <a:latin typeface="Calibri" panose="020F0502020204030204" pitchFamily="34" charset="0"/>
                <a:ea typeface="Times New Roman" panose="02020603050405020304" pitchFamily="18" charset="0"/>
                <a:cs typeface="Calibri" panose="020F0502020204030204" pitchFamily="34" charset="0"/>
              </a:rPr>
              <a:t> репроматеријала и готових производа могу значајно оптеретити пословање МСП-а и довести до повећање трошкова складиштења и других трошкова. Кад се количина сировина смањи и кад се поново употребе до степена у коме је то могуће, онда принцип нула отпада налаже да се сав преостали материјал рециклира и компостира. У систему нула отпада, сваки материјал чија се количина не може поново користити, рециклирати или компостирати, враћа се произвођачу или директно или путем малопродајних канала. </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endParaRPr lang="sr-Cyrl-RS" dirty="0"/>
          </a:p>
        </p:txBody>
      </p:sp>
      <p:sp>
        <p:nvSpPr>
          <p:cNvPr id="4" name="Slide Number Placeholder 3"/>
          <p:cNvSpPr>
            <a:spLocks noGrp="1"/>
          </p:cNvSpPr>
          <p:nvPr>
            <p:ph type="sldNum" sz="quarter" idx="5"/>
          </p:nvPr>
        </p:nvSpPr>
        <p:spPr/>
        <p:txBody>
          <a:bodyPr/>
          <a:lstStyle/>
          <a:p>
            <a:fld id="{BB92672C-6832-49AA-BBF4-194D57F3EB4A}" type="slidenum">
              <a:rPr lang="en-GB" smtClean="0"/>
              <a:t>4</a:t>
            </a:fld>
            <a:endParaRPr lang="en-GB"/>
          </a:p>
        </p:txBody>
      </p:sp>
    </p:spTree>
    <p:extLst>
      <p:ext uri="{BB962C8B-B14F-4D97-AF65-F5344CB8AC3E}">
        <p14:creationId xmlns:p14="http://schemas.microsoft.com/office/powerpoint/2010/main" val="29300871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dirty="0"/>
              <a:t>Управљање отпадом подразумева спровођење прописаних мера за поступање са отпадом. Ове мере се односе на сакупљање, транспорт, складиштење, третман, поновно искоришћење и одлагања отпада. </a:t>
            </a:r>
          </a:p>
          <a:p>
            <a:endParaRPr lang="ru-RU" dirty="0"/>
          </a:p>
          <a:p>
            <a:pPr>
              <a:buNone/>
            </a:pPr>
            <a:r>
              <a:rPr lang="sr-Cyrl-RS" sz="1800" b="1" dirty="0">
                <a:effectLst/>
                <a:latin typeface="Calibri" panose="020F0502020204030204" pitchFamily="34" charset="0"/>
                <a:ea typeface="Times New Roman" panose="02020603050405020304" pitchFamily="18" charset="0"/>
                <a:cs typeface="Calibri" panose="020F0502020204030204" pitchFamily="34" charset="0"/>
              </a:rPr>
              <a:t>Правни оквир управљања отпадом</a:t>
            </a:r>
            <a:endParaRPr lang="en-US" sz="1800" b="1" dirty="0">
              <a:effectLst/>
              <a:latin typeface="Calibri" panose="020F0502020204030204" pitchFamily="34" charset="0"/>
              <a:ea typeface="Times New Roman" panose="02020603050405020304" pitchFamily="18" charset="0"/>
              <a:cs typeface="Calibri" panose="020F0502020204030204" pitchFamily="34" charset="0"/>
            </a:endParaRPr>
          </a:p>
          <a:p>
            <a:pPr>
              <a:buNone/>
            </a:pPr>
            <a:r>
              <a:rPr lang="en-US" sz="1800" b="1"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Закон</a:t>
            </a:r>
            <a:r>
              <a:rPr lang="en-US"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о </a:t>
            </a:r>
            <a:r>
              <a:rPr lang="en-US" sz="1800" b="1"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управљању</a:t>
            </a:r>
            <a:r>
              <a:rPr lang="en-US"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b="1"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отпадом</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Службени</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гласник</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РС”,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бр</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36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од</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15.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маја</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2009, 88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од</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23.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новембра</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2010, 14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од</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22.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фебруара</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2016, 95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од</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8.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децембра</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2018  -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др</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закон</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35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од</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29.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априла</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2023.)</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a:buNone/>
            </a:pPr>
            <a:r>
              <a:rPr lang="en-US" sz="1800" b="1"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Закон</a:t>
            </a:r>
            <a:r>
              <a:rPr lang="en-US"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о </a:t>
            </a:r>
            <a:r>
              <a:rPr lang="en-US" sz="1800" b="1"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амбалажи</a:t>
            </a:r>
            <a:r>
              <a:rPr lang="en-US"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и  </a:t>
            </a:r>
            <a:r>
              <a:rPr lang="en-US" sz="1800" b="1"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амбалажном</a:t>
            </a:r>
            <a:r>
              <a:rPr lang="en-US"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b="1"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отпаду</a:t>
            </a:r>
            <a:r>
              <a:rPr lang="en-US"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Службени</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гласник</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РС”,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број</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36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од</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15.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маја</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2009, 95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од</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8.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децембра</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2018  -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др</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закон</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a:buNone/>
            </a:pPr>
            <a:r>
              <a:rPr lang="en-US" sz="1800" b="1"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Правилник</a:t>
            </a:r>
            <a:r>
              <a:rPr lang="en-US"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о </a:t>
            </a:r>
            <a:r>
              <a:rPr lang="en-US" sz="1800" b="1"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методологији</a:t>
            </a:r>
            <a:r>
              <a:rPr lang="en-US"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b="1"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за</a:t>
            </a:r>
            <a:r>
              <a:rPr lang="en-US"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b="1"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прикупљање</a:t>
            </a:r>
            <a:r>
              <a:rPr lang="en-US"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b="1"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података</a:t>
            </a:r>
            <a:r>
              <a:rPr lang="en-US"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о </a:t>
            </a:r>
            <a:r>
              <a:rPr lang="en-US" sz="1800" b="1"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саставу</a:t>
            </a:r>
            <a:r>
              <a:rPr lang="en-US"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и </a:t>
            </a:r>
            <a:r>
              <a:rPr lang="en-US" sz="1800" b="1"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количинама</a:t>
            </a:r>
            <a:r>
              <a:rPr lang="en-US"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b="1"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комуналног</a:t>
            </a:r>
            <a:r>
              <a:rPr lang="en-US"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b="1"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отпада</a:t>
            </a:r>
            <a:r>
              <a:rPr lang="en-US"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на</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територији</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јединице</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локалне</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самоуправе</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Службени</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гласник</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РС",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број</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14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од</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21.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фебруара</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2020.)</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a:buNone/>
            </a:pPr>
            <a:r>
              <a:rPr lang="en-US" sz="1800" b="1"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Правилник</a:t>
            </a:r>
            <a:r>
              <a:rPr lang="en-US"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о </a:t>
            </a:r>
            <a:r>
              <a:rPr lang="en-US" sz="1800" b="1"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категоријама</a:t>
            </a:r>
            <a:r>
              <a:rPr lang="en-US"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b="1"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испитивању</a:t>
            </a:r>
            <a:r>
              <a:rPr lang="en-US"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и </a:t>
            </a:r>
            <a:r>
              <a:rPr lang="en-US" sz="1800" b="1"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класификацији</a:t>
            </a:r>
            <a:r>
              <a:rPr lang="en-US"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b="1"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отпада</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Службени</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гласник</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РС“,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бр</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56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од</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10.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августа</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2010, 93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од</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26.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децембра</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2019, 39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од</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21.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априла</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2021, 65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од</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2.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августа</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2024.)</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a:buNone/>
            </a:pPr>
            <a:r>
              <a:rPr lang="en-US" sz="1800" u="sng" dirty="0">
                <a:solidFill>
                  <a:srgbClr val="0563C1"/>
                </a:solidFill>
                <a:effectLst/>
                <a:latin typeface="Calibri" panose="020F0502020204030204" pitchFamily="34" charset="0"/>
                <a:ea typeface="Times New Roman" panose="02020603050405020304" pitchFamily="18" charset="0"/>
                <a:cs typeface="Calibri" panose="020F0502020204030204" pitchFamily="34" charset="0"/>
                <a:hlinkClick r:id="rId3"/>
              </a:rPr>
              <a:t>https://pravno-informacioni-sistem.rs</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r>
              <a:rPr lang="sr-Cyrl-RS" sz="1800" dirty="0">
                <a:effectLst/>
                <a:latin typeface="Calibri" panose="020F0502020204030204" pitchFamily="34" charset="0"/>
                <a:ea typeface="Times New Roman" panose="02020603050405020304" pitchFamily="18" charset="0"/>
                <a:cs typeface="Calibri" panose="020F0502020204030204" pitchFamily="34" charset="0"/>
              </a:rPr>
              <a:t> </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endParaRPr lang="ru-RU" dirty="0"/>
          </a:p>
          <a:p>
            <a:endParaRPr lang="ru-RU" dirty="0"/>
          </a:p>
          <a:p>
            <a:r>
              <a:rPr lang="ru-RU" dirty="0"/>
              <a:t>Да би систем управљања отпадом био одржив, мора бити еколошки ефикасан, економски приступачан и друштвено прихватљив. Успешна МСП-а приликом избора начина управљања отпадом полазе од дефинисања: 1) врсте и количине отпада (комунални, индустријски и други); 2) избора начина прикупљања отпада, сепарације и складиштења на месту настајања отпада; 3) транспорта отпада; 4) начина процеса прераде и трансформације чврстог отпада у сировину или енергију и 5) методе коначног одлагања отпада. Велики изазова за МСП-а је разумевање где настаје отпад и да ли је могуће елиминисати овај отпад на извору, смањити, поново користити или рециклирати. </a:t>
            </a:r>
            <a:endParaRPr lang="sr-Cyrl-RS" dirty="0"/>
          </a:p>
        </p:txBody>
      </p:sp>
      <p:sp>
        <p:nvSpPr>
          <p:cNvPr id="4" name="Slide Number Placeholder 3"/>
          <p:cNvSpPr>
            <a:spLocks noGrp="1"/>
          </p:cNvSpPr>
          <p:nvPr>
            <p:ph type="sldNum" sz="quarter" idx="5"/>
          </p:nvPr>
        </p:nvSpPr>
        <p:spPr/>
        <p:txBody>
          <a:bodyPr/>
          <a:lstStyle/>
          <a:p>
            <a:fld id="{BB92672C-6832-49AA-BBF4-194D57F3EB4A}" type="slidenum">
              <a:rPr lang="en-GB" smtClean="0"/>
              <a:t>5</a:t>
            </a:fld>
            <a:endParaRPr lang="en-GB"/>
          </a:p>
        </p:txBody>
      </p:sp>
    </p:spTree>
    <p:extLst>
      <p:ext uri="{BB962C8B-B14F-4D97-AF65-F5344CB8AC3E}">
        <p14:creationId xmlns:p14="http://schemas.microsoft.com/office/powerpoint/2010/main" val="20445912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buNone/>
            </a:pPr>
            <a:r>
              <a:rPr lang="sr-Cyrl-RS" sz="1800" b="1" dirty="0">
                <a:effectLst/>
                <a:latin typeface="Calibri" panose="020F0502020204030204" pitchFamily="34" charset="0"/>
                <a:ea typeface="Times New Roman" panose="02020603050405020304" pitchFamily="18" charset="0"/>
                <a:cs typeface="Calibri" panose="020F0502020204030204" pitchFamily="34" charset="0"/>
              </a:rPr>
              <a:t>Врсте отпада:</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 Према месту настанка отпад се дели на комунални, комерцијални, пољопривредни, грађевински, индустријски и посебна категорија отпада чије управљање је дефинисано посебним прописима. </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algn="just">
              <a:buNone/>
            </a:pPr>
            <a:r>
              <a:rPr lang="sr-Cyrl-RS" sz="1800" dirty="0">
                <a:effectLst/>
                <a:latin typeface="Calibri" panose="020F0502020204030204" pitchFamily="34" charset="0"/>
                <a:ea typeface="Times New Roman" panose="02020603050405020304" pitchFamily="18" charset="0"/>
                <a:cs typeface="Calibri" panose="020F0502020204030204" pitchFamily="34" charset="0"/>
              </a:rPr>
              <a:t> </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algn="just">
              <a:buNone/>
            </a:pPr>
            <a:r>
              <a:rPr lang="sr-Cyrl-RS" sz="1800" dirty="0">
                <a:effectLst/>
                <a:latin typeface="Calibri" panose="020F0502020204030204" pitchFamily="34" charset="0"/>
                <a:ea typeface="Times New Roman" panose="02020603050405020304" pitchFamily="18" charset="0"/>
                <a:cs typeface="Calibri" panose="020F0502020204030204" pitchFamily="34" charset="0"/>
              </a:rPr>
              <a:t>Комунални отпад је отпад из домаћинстава и отпад из других извора који је због своје природе или састава сличан отпаду из домаћинства. Овај отпад се састоји од различитих органских и неорганских материјала (стакла, метала, папира, пластике). Комунални отпад у ширем смислу укључује институционални и комерцијални отпад. </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algn="just">
              <a:buNone/>
            </a:pPr>
            <a:r>
              <a:rPr lang="sr-Cyrl-RS" sz="1800" dirty="0">
                <a:effectLst/>
                <a:latin typeface="Calibri" panose="020F0502020204030204" pitchFamily="34" charset="0"/>
                <a:ea typeface="Times New Roman" panose="02020603050405020304" pitchFamily="18" charset="0"/>
                <a:cs typeface="Calibri" panose="020F0502020204030204" pitchFamily="34" charset="0"/>
              </a:rPr>
              <a:t> </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algn="just">
              <a:buNone/>
            </a:pPr>
            <a:r>
              <a:rPr lang="sr-Cyrl-RS" sz="1800" dirty="0">
                <a:effectLst/>
                <a:latin typeface="Calibri" panose="020F0502020204030204" pitchFamily="34" charset="0"/>
                <a:ea typeface="Times New Roman" panose="02020603050405020304" pitchFamily="18" charset="0"/>
                <a:cs typeface="Calibri" panose="020F0502020204030204" pitchFamily="34" charset="0"/>
              </a:rPr>
              <a:t>Комерцијални отпад настаје у предузећима, установама и другим институцијама које се у целини или делимично баве трговином, услугама, канцеларијским пословима, спортом, рекреацијом или забавом. </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algn="just">
              <a:buNone/>
            </a:pPr>
            <a:r>
              <a:rPr lang="sr-Cyrl-RS" sz="1800" dirty="0">
                <a:effectLst/>
                <a:latin typeface="Calibri" panose="020F0502020204030204" pitchFamily="34" charset="0"/>
                <a:ea typeface="Times New Roman" panose="02020603050405020304" pitchFamily="18" charset="0"/>
                <a:cs typeface="Calibri" panose="020F0502020204030204" pitchFamily="34" charset="0"/>
              </a:rPr>
              <a:t> </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algn="just">
              <a:buNone/>
            </a:pPr>
            <a:r>
              <a:rPr lang="sr-Cyrl-RS" sz="1800" dirty="0">
                <a:effectLst/>
                <a:latin typeface="Calibri" panose="020F0502020204030204" pitchFamily="34" charset="0"/>
                <a:ea typeface="Times New Roman" panose="02020603050405020304" pitchFamily="18" charset="0"/>
                <a:cs typeface="Calibri" panose="020F0502020204030204" pitchFamily="34" charset="0"/>
              </a:rPr>
              <a:t>Индустријски отпад представља отпад из било које индустрије или са локације на којој се налази индустрија. Под овим отпадом се подразумевају све врсте отпадног материјала и нуспроизвода који настају током одређених технолошких процеса. </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algn="just">
              <a:buNone/>
            </a:pPr>
            <a:r>
              <a:rPr lang="sr-Cyrl-RS" sz="1800" dirty="0">
                <a:effectLst/>
                <a:latin typeface="Calibri" panose="020F0502020204030204" pitchFamily="34" charset="0"/>
                <a:ea typeface="Times New Roman" panose="02020603050405020304" pitchFamily="18" charset="0"/>
                <a:cs typeface="Calibri" panose="020F0502020204030204" pitchFamily="34" charset="0"/>
              </a:rPr>
              <a:t> </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algn="just">
              <a:buNone/>
            </a:pPr>
            <a:r>
              <a:rPr lang="sr-Cyrl-RS" sz="1800" dirty="0">
                <a:effectLst/>
                <a:latin typeface="Calibri" panose="020F0502020204030204" pitchFamily="34" charset="0"/>
                <a:ea typeface="Times New Roman" panose="02020603050405020304" pitchFamily="18" charset="0"/>
                <a:cs typeface="Calibri" panose="020F0502020204030204" pitchFamily="34" charset="0"/>
              </a:rPr>
              <a:t>Према особинама отпад се дели на опасни, неопасни и инертни. </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algn="just">
              <a:buNone/>
            </a:pPr>
            <a:r>
              <a:rPr lang="sr-Cyrl-RS" sz="1800" dirty="0">
                <a:effectLst/>
                <a:latin typeface="Calibri" panose="020F0502020204030204" pitchFamily="34" charset="0"/>
                <a:ea typeface="Times New Roman" panose="02020603050405020304" pitchFamily="18" charset="0"/>
                <a:cs typeface="Calibri" panose="020F0502020204030204" pitchFamily="34" charset="0"/>
              </a:rPr>
              <a:t> </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algn="just">
              <a:buNone/>
            </a:pPr>
            <a:r>
              <a:rPr lang="sr-Cyrl-RS" sz="1800" dirty="0">
                <a:effectLst/>
                <a:latin typeface="Calibri" panose="020F0502020204030204" pitchFamily="34" charset="0"/>
                <a:ea typeface="Times New Roman" panose="02020603050405020304" pitchFamily="18" charset="0"/>
                <a:cs typeface="Calibri" panose="020F0502020204030204" pitchFamily="34" charset="0"/>
              </a:rPr>
              <a:t>Неопасан отпад не угрожава здравље људи или животну средину. </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algn="just">
              <a:buNone/>
            </a:pPr>
            <a:r>
              <a:rPr lang="sr-Cyrl-RS" sz="1800" dirty="0">
                <a:effectLst/>
                <a:latin typeface="Calibri" panose="020F0502020204030204" pitchFamily="34" charset="0"/>
                <a:ea typeface="Times New Roman" panose="02020603050405020304" pitchFamily="18" charset="0"/>
                <a:cs typeface="Calibri" panose="020F0502020204030204" pitchFamily="34" charset="0"/>
              </a:rPr>
              <a:t> </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algn="just">
              <a:buNone/>
            </a:pPr>
            <a:r>
              <a:rPr lang="sr-Cyrl-RS" sz="1800" dirty="0">
                <a:effectLst/>
                <a:latin typeface="Calibri" panose="020F0502020204030204" pitchFamily="34" charset="0"/>
                <a:ea typeface="Times New Roman" panose="02020603050405020304" pitchFamily="18" charset="0"/>
                <a:cs typeface="Calibri" panose="020F0502020204030204" pitchFamily="34" charset="0"/>
              </a:rPr>
              <a:t>Инертан отпад није подложан било којим физичким, хемијским или биолошким променама и не поседује ни једну од карактеристика опасног отпада. </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algn="just">
              <a:buNone/>
            </a:pPr>
            <a:r>
              <a:rPr lang="sr-Cyrl-RS" sz="1800" dirty="0">
                <a:effectLst/>
                <a:latin typeface="Calibri" panose="020F0502020204030204" pitchFamily="34" charset="0"/>
                <a:ea typeface="Times New Roman" panose="02020603050405020304" pitchFamily="18" charset="0"/>
                <a:cs typeface="Calibri" panose="020F0502020204030204" pitchFamily="34" charset="0"/>
              </a:rPr>
              <a:t> </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algn="just">
              <a:buNone/>
            </a:pPr>
            <a:r>
              <a:rPr lang="sr-Cyrl-RS" sz="1800" dirty="0">
                <a:effectLst/>
                <a:latin typeface="Calibri" panose="020F0502020204030204" pitchFamily="34" charset="0"/>
                <a:ea typeface="Times New Roman" panose="02020603050405020304" pitchFamily="18" charset="0"/>
                <a:cs typeface="Calibri" panose="020F0502020204030204" pitchFamily="34" charset="0"/>
              </a:rPr>
              <a:t>Опасан отпад је отпад који по свом пореклу, саставу или концентрацији опасних материја може проузроковати опасност по животну средину и здравље људи. Он у себи садржи најмање једну од опасних карактеристика утврђених посебним прописима као што су експлозивност, запаљивост, склоност оксидацији, органски је пероксид, акутна отровност, инфективност, склоност корозији, у контакту са ваздухом ослобађа запаљиве гасове, у контакту са ваздухом или водом ослобађа отровне супстанце, садржи токсичне супстанце са одложеним хроничним деловањем, као и </a:t>
            </a:r>
            <a:r>
              <a:rPr lang="sr-Cyrl-RS" sz="1800" dirty="0" err="1">
                <a:effectLst/>
                <a:latin typeface="Calibri" panose="020F0502020204030204" pitchFamily="34" charset="0"/>
                <a:ea typeface="Times New Roman" panose="02020603050405020304" pitchFamily="18" charset="0"/>
                <a:cs typeface="Calibri" panose="020F0502020204030204" pitchFamily="34" charset="0"/>
              </a:rPr>
              <a:t>екотоксичне</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 карактеристике. Управљање посебним категоријама отпада је један од највећих изазова у заштити животне средине. </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algn="just">
              <a:buNone/>
            </a:pPr>
            <a:r>
              <a:rPr lang="sr-Cyrl-RS" sz="1800" dirty="0">
                <a:effectLst/>
                <a:latin typeface="Calibri" panose="020F0502020204030204" pitchFamily="34" charset="0"/>
                <a:ea typeface="Times New Roman" panose="02020603050405020304" pitchFamily="18" charset="0"/>
                <a:cs typeface="Calibri" panose="020F0502020204030204" pitchFamily="34" charset="0"/>
              </a:rPr>
              <a:t> </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algn="just"/>
            <a:r>
              <a:rPr lang="sr-Cyrl-RS" sz="18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Отпад који је разврстан у посебне категорије мора се одвајати на месту настанка, одвојено сакупљати и складиштити у складу са прописима. </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У посебне категорије отпада убрајају се </a:t>
            </a:r>
            <a:r>
              <a:rPr lang="sr-Cyrl-RS" sz="18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медицински отпад, амбалажни отпад, отпадне батерије и акумулатори, отпадна возила, отпадне гуме, отпадна уља, електрични и електронски отпад, грађевински отпад, отпад који садржи азбест, отпад од титан-диоксида, отпадне флуоресцентне цеви које садрже живу и сл. </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Отпад у виду електричне и електронске опреме (е-отпад) је количински најбрже растућа врста отпада. У категорију е-отпада спадају велики и мали кућни уређаји, рачунарска и телекомуникацијска опрема, потрошачка опрема и </a:t>
            </a:r>
            <a:r>
              <a:rPr lang="sr-Cyrl-RS" sz="1800" dirty="0" err="1">
                <a:effectLst/>
                <a:latin typeface="Calibri" panose="020F0502020204030204" pitchFamily="34" charset="0"/>
                <a:ea typeface="Times New Roman" panose="02020603050405020304" pitchFamily="18" charset="0"/>
                <a:cs typeface="Calibri" panose="020F0502020204030204" pitchFamily="34" charset="0"/>
              </a:rPr>
              <a:t>фононапонски</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 панели, опрема за осветљење и флуоресцентне лампе, електрични и електронички алати, играчке и спортска опрема, медицинска опрема, инструменти за мониторинг и контролу и аутоматски распршивачи. Амбалажни отпад представља сваку амбалажу или амбалажни материјал који се не може искористити у првобитне сврхе. У Србији управљање амбалажом и амбалажним отпадом регулисано је Законом о амбалажи и амбалажном отпаду ("Службени гласник РС", број 36/2009 и 95/2018). Амбалажни отпад у просеку чини 14% стакла, 25% пластике, 34% папира и картона, 5% метала, 21% дрвета и мање од 1% остатка. Отпадне батерије и акумулатори представљају извор електричне енергије произведене директним претварањем хемијске енергије. Истрошене батерије и акумулатори се класификују као опасан отпад. Отпадна уља подразумевају сва минерална или синтетичка уља или мазива која су неупотребљива за сврху за коју су првобитно била намењена (хидраулична уља, моторна или друга мазива). Отпадно јестиво уље настаје обављањем угоститељске и туристичке делатности, у индустрији, трговини и другим сличним делатностима. Отпадне гуме обухватају гуме од моторних возила (аутомобила, аутобуса, камиона, мотоцикала и др.), пољопривредних и грађевинских машина, приколица, вучених машина и сл., које власник одбацује или намерава да одбаци због оштећења, истрошености, истека рока трајања или других разлога. Тренутно се систем сакупљања опасног отпада првенствено заснива на економској вредности отпада. На пример, у сваком случају се сакупља отпадно уље одређеног квалитета (високе калоријске вредности) или оловне батерије, који се могу продати корисницима у формалном или неформалном сектору управљања отпадом. </a:t>
            </a:r>
            <a:r>
              <a:rPr lang="sr-Cyrl-RS" sz="18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Трошкове управљања отпадом сноси произвођач отпада или актуелни или претходни власник отпада. </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Они морају да надокнаде трошкове збрињавања отпада и да се придржавају утврђених захтева за управљање отпадом у складу са прописима.</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endParaRPr lang="sr-Cyrl-RS" dirty="0"/>
          </a:p>
        </p:txBody>
      </p:sp>
      <p:sp>
        <p:nvSpPr>
          <p:cNvPr id="4" name="Slide Number Placeholder 3"/>
          <p:cNvSpPr>
            <a:spLocks noGrp="1"/>
          </p:cNvSpPr>
          <p:nvPr>
            <p:ph type="sldNum" sz="quarter" idx="5"/>
          </p:nvPr>
        </p:nvSpPr>
        <p:spPr/>
        <p:txBody>
          <a:bodyPr/>
          <a:lstStyle/>
          <a:p>
            <a:fld id="{BB92672C-6832-49AA-BBF4-194D57F3EB4A}" type="slidenum">
              <a:rPr lang="en-GB" smtClean="0"/>
              <a:t>6</a:t>
            </a:fld>
            <a:endParaRPr lang="en-GB"/>
          </a:p>
        </p:txBody>
      </p:sp>
    </p:spTree>
    <p:extLst>
      <p:ext uri="{BB962C8B-B14F-4D97-AF65-F5344CB8AC3E}">
        <p14:creationId xmlns:p14="http://schemas.microsoft.com/office/powerpoint/2010/main" val="37367760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buNone/>
            </a:pPr>
            <a:r>
              <a:rPr lang="sr-Cyrl-RS" sz="1800" b="1" dirty="0">
                <a:effectLst/>
                <a:latin typeface="Calibri" panose="020F0502020204030204" pitchFamily="34" charset="0"/>
                <a:ea typeface="Times New Roman" panose="02020603050405020304" pitchFamily="18" charset="0"/>
                <a:cs typeface="Calibri" panose="020F0502020204030204" pitchFamily="34" charset="0"/>
              </a:rPr>
              <a:t>Смањење количине отпада:</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 Стварање отпада представља низа активности које доводе материје у такво стање да више немају примарну употребну вредност, те се бацају или се скупљају ради одлагања. Најефикасније решење за животну средину је смањење настајања отпада. Тамо где смањење није практично применљиво, производи и материјали могу бити искоришћени поново, за исту или неку другу намену, а уколико то није могуће онда се отпад даље се може користити кроз рециклажу или за добијање енергије. Смањење отпада почиње у фази пројектовања, преко израде, паковања, до транспорта и пласмана производа. Смањење настајања отпада постиже се кроз редизајн производа, замену сировина и увођење нових технологија. Ове опције су значајне јер се смањују директни трошкови (кроз ефикасније коришћење ресурса) и индиректни трошкови пословања (мањи трошкови манипулације, транспорта, третмана, збрињавање насталог отпада). Организационе мере за смањење настајања отпада су: коришћење сировина веће чистоће, употреба мање токсичних сировина, употреба не </a:t>
            </a:r>
            <a:r>
              <a:rPr lang="sr-Cyrl-RS" sz="1800" dirty="0" err="1">
                <a:effectLst/>
                <a:latin typeface="Calibri" panose="020F0502020204030204" pitchFamily="34" charset="0"/>
                <a:ea typeface="Times New Roman" panose="02020603050405020304" pitchFamily="18" charset="0"/>
                <a:cs typeface="Calibri" panose="020F0502020204030204" pitchFamily="34" charset="0"/>
              </a:rPr>
              <a:t>кородирајућих</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 материјала, побољшање одржавања и руковања опремом, избегавање прекомерне набавке, осигурање да се материјали са ограниченим трајањем искористе пре његовог истека итд. Финансијски захтевне мере су иновирање технолошког процеса производње и инсталирање компјутерске контроле процеса производње тамо где је то могуће итд. Мере организационог карактера не захтевају додатна улагања.</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algn="just">
              <a:buNone/>
            </a:pPr>
            <a:r>
              <a:rPr lang="sr-Cyrl-RS" sz="1800" dirty="0">
                <a:effectLst/>
                <a:latin typeface="Calibri" panose="020F0502020204030204" pitchFamily="34" charset="0"/>
                <a:ea typeface="Times New Roman" panose="02020603050405020304" pitchFamily="18" charset="0"/>
                <a:cs typeface="Calibri" panose="020F0502020204030204" pitchFamily="34" charset="0"/>
              </a:rPr>
              <a:t> </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algn="just">
              <a:buNone/>
            </a:pPr>
            <a:r>
              <a:rPr lang="sr-Cyrl-RS" sz="1800" b="1" dirty="0">
                <a:effectLst/>
                <a:latin typeface="Calibri" panose="020F0502020204030204" pitchFamily="34" charset="0"/>
                <a:ea typeface="Calibri" panose="020F0502020204030204" pitchFamily="34" charset="0"/>
                <a:cs typeface="Calibri" panose="020F0502020204030204" pitchFamily="34" charset="0"/>
              </a:rPr>
              <a:t>Примери:</a:t>
            </a:r>
            <a:r>
              <a:rPr lang="sr-Cyrl-RS" sz="1800" dirty="0">
                <a:effectLst/>
                <a:latin typeface="Calibri" panose="020F0502020204030204" pitchFamily="34" charset="0"/>
                <a:ea typeface="Calibri" panose="020F0502020204030204" pitchFamily="34" charset="0"/>
                <a:cs typeface="Calibri" panose="020F0502020204030204" pitchFamily="34" charset="0"/>
              </a:rPr>
              <a:t> </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algn="just">
              <a:buNone/>
            </a:pPr>
            <a:r>
              <a:rPr lang="sr-Cyrl-RS" sz="1800" dirty="0">
                <a:effectLst/>
                <a:latin typeface="Calibri" panose="020F0502020204030204" pitchFamily="34" charset="0"/>
                <a:ea typeface="Calibri" panose="020F0502020204030204" pitchFamily="34" charset="0"/>
                <a:cs typeface="Calibri" panose="020F0502020204030204" pitchFamily="34" charset="0"/>
              </a:rPr>
              <a:t> </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buFont typeface="Symbol" panose="05050102010706020507" pitchFamily="18" charset="2"/>
              <a:buChar char=""/>
            </a:pPr>
            <a:r>
              <a:rPr lang="sr-Cyrl-RS" sz="1800" dirty="0">
                <a:effectLst/>
                <a:latin typeface="Calibri" panose="020F0502020204030204" pitchFamily="34" charset="0"/>
                <a:ea typeface="Times New Roman" panose="02020603050405020304" pitchFamily="18" charset="0"/>
                <a:cs typeface="Calibri" panose="020F0502020204030204" pitchFamily="34" charset="0"/>
              </a:rPr>
              <a:t>Смањење потрошње папира. Приближно 45% годишњег канцеларијског отпада представља папир. Папир је канцеларијска потреба, али је и један од највећих извора утицаја на животну средину. Потрошња папира у обичној канцеларији малог предузећа износи око 2 риса папира, односно 1000 А4 листова месечно. При просечној цени једног риса паприла (500 А4 листова) од 2,5 ЕУР, месечни трошкови набавке папира износе 5 ЕУР. Потрошња папира се може смањити ако се ово мало предузеће одлучи за обострану штампу. У том случају количина потрошног папира се може смањити до 50% и мало предузеће остварује годишњу уштеду од 30 ЕУР. Предузећа која су прешла на електронско пословање и системе архивирања, поред уштеде трошкова који су везани за штампање, открила су да је потребно мање времена за проналажење и обраду информација. Иако у неким случајевима папир јесте и биће најбољи алат, већина предузећа сматра да смањење употребе папира повећава њихову ефикасност. Кад год неко има мање листова папира у канцеларији, мање времена се троши на тражење оних који су изгубљени. </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buFont typeface="Symbol" panose="05050102010706020507" pitchFamily="18" charset="2"/>
              <a:buChar char=""/>
            </a:pPr>
            <a:r>
              <a:rPr lang="sr-Cyrl-RS" sz="1800" dirty="0">
                <a:effectLst/>
                <a:latin typeface="Calibri" panose="020F0502020204030204" pitchFamily="34" charset="0"/>
                <a:ea typeface="Times New Roman" panose="02020603050405020304" pitchFamily="18" charset="0"/>
                <a:cs typeface="Calibri" panose="020F0502020204030204" pitchFamily="34" charset="0"/>
              </a:rPr>
              <a:t>Канцеларијски материјал: Не треба куповати и користити предмете који су непотребни и који брзо постају отпад. Примери укључују хемијске оловке и фломастере који се не могу поново пунити, пластичне чаше и прибор за јело, пластичне посуде за појединачне порције млека, крпе за једнократну употребу, папирне пешкире и спајалице. Сви ови производи захтевају сировине и енергију за своју производњу и ресурсе за њихово одлагање. Штавише, сваки процес производи утицаје на животну средину. У многим случајевима, производи дужег века могу се заменити, понекад кроз поново откривене старе технологије као што је наливперо. Понекад се канцеларијски материјал може заменити новим производима, као што су фломастери који се могу поново пунити.</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a:buNone/>
            </a:pPr>
            <a:r>
              <a:rPr lang="sr-Cyrl-RS" sz="1800" dirty="0">
                <a:effectLst/>
                <a:highlight>
                  <a:srgbClr val="FFFF00"/>
                </a:highlight>
                <a:latin typeface="Calibri" panose="020F0502020204030204" pitchFamily="34" charset="0"/>
                <a:ea typeface="Calibri" panose="020F0502020204030204" pitchFamily="34" charset="0"/>
                <a:cs typeface="Calibri" panose="020F0502020204030204" pitchFamily="34" charset="0"/>
              </a:rPr>
              <a:t> </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algn="just">
              <a:buNone/>
            </a:pPr>
            <a:r>
              <a:rPr lang="sr-Cyrl-RS" sz="1800" b="1" dirty="0">
                <a:effectLst/>
                <a:latin typeface="Calibri" panose="020F0502020204030204" pitchFamily="34" charset="0"/>
                <a:ea typeface="Times New Roman" panose="02020603050405020304" pitchFamily="18" charset="0"/>
                <a:cs typeface="Calibri" panose="020F0502020204030204" pitchFamily="34" charset="0"/>
              </a:rPr>
              <a:t>Поновна употреба отпада:</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 Постоје производи на тржишту који су направљени тако да могу да буду искоришћени више пута. Примери су протектовање истрошених аутомобилских гума или коришћење боца за вишекратну употребу и сл. Када је ЕУ увела пропис о амбалажи, настојала је да подстакне произвођаче да размотре примену амбалаже за вишеструку употребу. Поновна употреба производа омогућује смањење трошкова за произвођаче и потрошаче, уштеду у енергији и сировинама као и смањење трошкова одлагања. </a:t>
            </a:r>
            <a:r>
              <a:rPr lang="sr-Cyrl-RS" sz="1800" dirty="0">
                <a:effectLst/>
                <a:latin typeface="Calibri" panose="020F0502020204030204" pitchFamily="34" charset="0"/>
                <a:ea typeface="Verdana" panose="020B0604030504040204" pitchFamily="34" charset="0"/>
                <a:cs typeface="Calibri" panose="020F0502020204030204" pitchFamily="34" charset="0"/>
              </a:rPr>
              <a:t>Поновна употреба отпада је један од принципа циркуларне економије за чију примену постоји значајан потенцијал у индустрији у којој се поједини токови отпадних материјала могу ефикасно користити у различитим производним процесима. Као један од идентификованих проблема за боље управљање отпадом је и ниска искоришћеност остатака из процеса производње и слаба размена информација о њиховом могућем поновном коришћењу међу привредним субјектима. </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algn="just">
              <a:buNone/>
            </a:pPr>
            <a:r>
              <a:rPr lang="sr-Cyrl-RS" sz="1800" dirty="0">
                <a:effectLst/>
                <a:latin typeface="Calibri" panose="020F0502020204030204" pitchFamily="34" charset="0"/>
                <a:ea typeface="Verdana" panose="020B0604030504040204" pitchFamily="34" charset="0"/>
                <a:cs typeface="Calibri" panose="020F0502020204030204" pitchFamily="34" charset="0"/>
              </a:rPr>
              <a:t> </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algn="just"/>
            <a:r>
              <a:rPr lang="sr-Cyrl-RS" sz="1800" dirty="0">
                <a:effectLst/>
                <a:latin typeface="Calibri" panose="020F0502020204030204" pitchFamily="34" charset="0"/>
                <a:ea typeface="Verdana" panose="020B0604030504040204" pitchFamily="34" charset="0"/>
                <a:cs typeface="Calibri" panose="020F0502020204030204" pitchFamily="34" charset="0"/>
              </a:rPr>
              <a:t>Овај потенцијал се може у већој мери остварити уколико се омогући боља размена података између привредних субјеката о расположивим производним остацима који се могу потенцијално пласирати на тржиште као нуспроизвод или као материјал којем је престао статус отпада. Ефикасна употреба сировине и њено боље искоришћење у свим фазама прераде значило би мање стварање отпада, чиме би се смањио губитак вредности кроз ланац, док би ефективна употреба значила усмеравање сировине у оне делове ланца у којима она додаје највећу вредност.</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 </a:t>
            </a:r>
            <a:r>
              <a:rPr lang="sr-Cyrl-RS" sz="1800" dirty="0">
                <a:effectLst/>
                <a:latin typeface="Calibri" panose="020F0502020204030204" pitchFamily="34" charset="0"/>
                <a:ea typeface="Verdana" panose="020B0604030504040204" pitchFamily="34" charset="0"/>
                <a:cs typeface="Calibri" panose="020F0502020204030204" pitchFamily="34" charset="0"/>
              </a:rPr>
              <a:t>Применом принципа поновне употребе предузећа могу смањити стварање отпада и промовисати циркуларну економију. На пример у текстилној индустрији може да смањи отпад коришћењем одрживих материјала и спровођењем програма за враћање старе одеће.</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 </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endParaRPr lang="sr-Cyrl-RS" dirty="0"/>
          </a:p>
        </p:txBody>
      </p:sp>
      <p:sp>
        <p:nvSpPr>
          <p:cNvPr id="4" name="Slide Number Placeholder 3"/>
          <p:cNvSpPr>
            <a:spLocks noGrp="1"/>
          </p:cNvSpPr>
          <p:nvPr>
            <p:ph type="sldNum" sz="quarter" idx="5"/>
          </p:nvPr>
        </p:nvSpPr>
        <p:spPr/>
        <p:txBody>
          <a:bodyPr/>
          <a:lstStyle/>
          <a:p>
            <a:fld id="{BB92672C-6832-49AA-BBF4-194D57F3EB4A}" type="slidenum">
              <a:rPr lang="en-GB" smtClean="0"/>
              <a:t>7</a:t>
            </a:fld>
            <a:endParaRPr lang="en-GB"/>
          </a:p>
        </p:txBody>
      </p:sp>
    </p:spTree>
    <p:extLst>
      <p:ext uri="{BB962C8B-B14F-4D97-AF65-F5344CB8AC3E}">
        <p14:creationId xmlns:p14="http://schemas.microsoft.com/office/powerpoint/2010/main" val="11656195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r-Cyrl-RS" dirty="0"/>
          </a:p>
        </p:txBody>
      </p:sp>
      <p:sp>
        <p:nvSpPr>
          <p:cNvPr id="4" name="Slide Number Placeholder 3"/>
          <p:cNvSpPr>
            <a:spLocks noGrp="1"/>
          </p:cNvSpPr>
          <p:nvPr>
            <p:ph type="sldNum" sz="quarter" idx="5"/>
          </p:nvPr>
        </p:nvSpPr>
        <p:spPr/>
        <p:txBody>
          <a:bodyPr/>
          <a:lstStyle/>
          <a:p>
            <a:fld id="{BB92672C-6832-49AA-BBF4-194D57F3EB4A}" type="slidenum">
              <a:rPr lang="en-GB" smtClean="0"/>
              <a:t>9</a:t>
            </a:fld>
            <a:endParaRPr lang="en-GB"/>
          </a:p>
        </p:txBody>
      </p:sp>
    </p:spTree>
    <p:extLst>
      <p:ext uri="{BB962C8B-B14F-4D97-AF65-F5344CB8AC3E}">
        <p14:creationId xmlns:p14="http://schemas.microsoft.com/office/powerpoint/2010/main" val="7384540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r-Cyrl-RS" dirty="0"/>
          </a:p>
        </p:txBody>
      </p:sp>
      <p:sp>
        <p:nvSpPr>
          <p:cNvPr id="4" name="Slide Number Placeholder 3"/>
          <p:cNvSpPr>
            <a:spLocks noGrp="1"/>
          </p:cNvSpPr>
          <p:nvPr>
            <p:ph type="sldNum" sz="quarter" idx="5"/>
          </p:nvPr>
        </p:nvSpPr>
        <p:spPr/>
        <p:txBody>
          <a:bodyPr/>
          <a:lstStyle/>
          <a:p>
            <a:fld id="{BB92672C-6832-49AA-BBF4-194D57F3EB4A}" type="slidenum">
              <a:rPr lang="en-GB" smtClean="0"/>
              <a:t>10</a:t>
            </a:fld>
            <a:endParaRPr lang="en-GB"/>
          </a:p>
        </p:txBody>
      </p:sp>
    </p:spTree>
    <p:extLst>
      <p:ext uri="{BB962C8B-B14F-4D97-AF65-F5344CB8AC3E}">
        <p14:creationId xmlns:p14="http://schemas.microsoft.com/office/powerpoint/2010/main" val="1473019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45F3D3A-3B55-4824-93DD-D9EDE995DA7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626A9B26-483A-47C7-935E-4217C593EA9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B1C04F7E-8F90-46D6-8A87-94A071D954D0}"/>
              </a:ext>
            </a:extLst>
          </p:cNvPr>
          <p:cNvSpPr>
            <a:spLocks noGrp="1"/>
          </p:cNvSpPr>
          <p:nvPr>
            <p:ph type="dt" sz="half" idx="10"/>
          </p:nvPr>
        </p:nvSpPr>
        <p:spPr/>
        <p:txBody>
          <a:bodyPr/>
          <a:lstStyle/>
          <a:p>
            <a:fld id="{1AE5B157-8682-46E4-B104-6CF219917601}" type="datetimeFigureOut">
              <a:rPr lang="en-US" smtClean="0"/>
              <a:t>4/30/2025</a:t>
            </a:fld>
            <a:endParaRPr lang="en-US"/>
          </a:p>
        </p:txBody>
      </p:sp>
      <p:sp>
        <p:nvSpPr>
          <p:cNvPr id="5" name="Footer Placeholder 4">
            <a:extLst>
              <a:ext uri="{FF2B5EF4-FFF2-40B4-BE49-F238E27FC236}">
                <a16:creationId xmlns:a16="http://schemas.microsoft.com/office/drawing/2014/main" xmlns="" id="{B5DCE86F-D1A3-45BB-BBF4-D0F3DB2927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4A969140-1B01-4E2C-8CE8-6726EF4544F0}"/>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3854035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577FFFE-2F5A-406A-AC36-06A6B0200B4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5E9F2C21-E87C-4B95-9BB6-17371F350B4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32FB6D13-C98C-46BE-B050-4E0BE46A5FF7}"/>
              </a:ext>
            </a:extLst>
          </p:cNvPr>
          <p:cNvSpPr>
            <a:spLocks noGrp="1"/>
          </p:cNvSpPr>
          <p:nvPr>
            <p:ph type="dt" sz="half" idx="10"/>
          </p:nvPr>
        </p:nvSpPr>
        <p:spPr/>
        <p:txBody>
          <a:bodyPr/>
          <a:lstStyle/>
          <a:p>
            <a:fld id="{1AE5B157-8682-46E4-B104-6CF219917601}" type="datetimeFigureOut">
              <a:rPr lang="en-US" smtClean="0"/>
              <a:t>4/30/2025</a:t>
            </a:fld>
            <a:endParaRPr lang="en-US"/>
          </a:p>
        </p:txBody>
      </p:sp>
      <p:sp>
        <p:nvSpPr>
          <p:cNvPr id="5" name="Footer Placeholder 4">
            <a:extLst>
              <a:ext uri="{FF2B5EF4-FFF2-40B4-BE49-F238E27FC236}">
                <a16:creationId xmlns:a16="http://schemas.microsoft.com/office/drawing/2014/main" xmlns="" id="{2D825627-CA66-47E7-BA9A-C9C55A4E94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555D9F07-50F3-4022-95E9-369985B1D2F8}"/>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24774766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F245134F-6DAC-4DA6-A862-8B637532883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E9E3A36C-E794-4154-86BF-30A35F80EEB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BFB83EE1-9AF4-4E7D-B1C4-EBBBA094D13B}"/>
              </a:ext>
            </a:extLst>
          </p:cNvPr>
          <p:cNvSpPr>
            <a:spLocks noGrp="1"/>
          </p:cNvSpPr>
          <p:nvPr>
            <p:ph type="dt" sz="half" idx="10"/>
          </p:nvPr>
        </p:nvSpPr>
        <p:spPr/>
        <p:txBody>
          <a:bodyPr/>
          <a:lstStyle/>
          <a:p>
            <a:fld id="{1AE5B157-8682-46E4-B104-6CF219917601}" type="datetimeFigureOut">
              <a:rPr lang="en-US" smtClean="0"/>
              <a:t>4/30/2025</a:t>
            </a:fld>
            <a:endParaRPr lang="en-US"/>
          </a:p>
        </p:txBody>
      </p:sp>
      <p:sp>
        <p:nvSpPr>
          <p:cNvPr id="5" name="Footer Placeholder 4">
            <a:extLst>
              <a:ext uri="{FF2B5EF4-FFF2-40B4-BE49-F238E27FC236}">
                <a16:creationId xmlns:a16="http://schemas.microsoft.com/office/drawing/2014/main" xmlns="" id="{A760BE1C-248F-4F93-8EC8-5BCD2B03293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93391BA8-D719-48F0-B3E8-08FBAC1F8742}"/>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15591981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9EFC306-C5B3-4413-8CCF-F24A8F16071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722A4109-1906-4088-B6CD-549E101AC3B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6BAAE458-A3BF-46EB-B9A3-C7E63DCA2EB8}"/>
              </a:ext>
            </a:extLst>
          </p:cNvPr>
          <p:cNvSpPr>
            <a:spLocks noGrp="1"/>
          </p:cNvSpPr>
          <p:nvPr>
            <p:ph type="dt" sz="half" idx="10"/>
          </p:nvPr>
        </p:nvSpPr>
        <p:spPr/>
        <p:txBody>
          <a:bodyPr/>
          <a:lstStyle/>
          <a:p>
            <a:fld id="{1AE5B157-8682-46E4-B104-6CF219917601}" type="datetimeFigureOut">
              <a:rPr lang="en-US" smtClean="0"/>
              <a:t>4/30/2025</a:t>
            </a:fld>
            <a:endParaRPr lang="en-US"/>
          </a:p>
        </p:txBody>
      </p:sp>
      <p:sp>
        <p:nvSpPr>
          <p:cNvPr id="5" name="Footer Placeholder 4">
            <a:extLst>
              <a:ext uri="{FF2B5EF4-FFF2-40B4-BE49-F238E27FC236}">
                <a16:creationId xmlns:a16="http://schemas.microsoft.com/office/drawing/2014/main" xmlns="" id="{5A3AFD3D-320E-4950-A311-96829342A3D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09FA9454-88FC-4DD4-8F9B-5E747C19C13F}"/>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16589591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B17E21A-40C4-45DA-9105-71DCEFA4D17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E29C2570-2FCB-4459-8758-A0ADB69697E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BEAA0A27-4D9B-44B6-9C72-5639AD9642BB}"/>
              </a:ext>
            </a:extLst>
          </p:cNvPr>
          <p:cNvSpPr>
            <a:spLocks noGrp="1"/>
          </p:cNvSpPr>
          <p:nvPr>
            <p:ph type="dt" sz="half" idx="10"/>
          </p:nvPr>
        </p:nvSpPr>
        <p:spPr/>
        <p:txBody>
          <a:bodyPr/>
          <a:lstStyle/>
          <a:p>
            <a:fld id="{1AE5B157-8682-46E4-B104-6CF219917601}" type="datetimeFigureOut">
              <a:rPr lang="en-US" smtClean="0"/>
              <a:t>4/30/2025</a:t>
            </a:fld>
            <a:endParaRPr lang="en-US"/>
          </a:p>
        </p:txBody>
      </p:sp>
      <p:sp>
        <p:nvSpPr>
          <p:cNvPr id="5" name="Footer Placeholder 4">
            <a:extLst>
              <a:ext uri="{FF2B5EF4-FFF2-40B4-BE49-F238E27FC236}">
                <a16:creationId xmlns:a16="http://schemas.microsoft.com/office/drawing/2014/main" xmlns="" id="{013CEBC1-3324-4257-A302-10E0134DB1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F97E0DA1-63C7-428D-B955-F48DD53AE113}"/>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35971386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39139F3-6B8E-49AD-9E13-FEE9B0F2A14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2076216D-255B-41C7-BEE9-71960C80904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776D866E-8769-4D33-B2C0-DFD9BB63FA5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D8969FDE-1634-4D8E-8757-04393ED84B23}"/>
              </a:ext>
            </a:extLst>
          </p:cNvPr>
          <p:cNvSpPr>
            <a:spLocks noGrp="1"/>
          </p:cNvSpPr>
          <p:nvPr>
            <p:ph type="dt" sz="half" idx="10"/>
          </p:nvPr>
        </p:nvSpPr>
        <p:spPr/>
        <p:txBody>
          <a:bodyPr/>
          <a:lstStyle/>
          <a:p>
            <a:fld id="{1AE5B157-8682-46E4-B104-6CF219917601}" type="datetimeFigureOut">
              <a:rPr lang="en-US" smtClean="0"/>
              <a:t>4/30/2025</a:t>
            </a:fld>
            <a:endParaRPr lang="en-US"/>
          </a:p>
        </p:txBody>
      </p:sp>
      <p:sp>
        <p:nvSpPr>
          <p:cNvPr id="6" name="Footer Placeholder 5">
            <a:extLst>
              <a:ext uri="{FF2B5EF4-FFF2-40B4-BE49-F238E27FC236}">
                <a16:creationId xmlns:a16="http://schemas.microsoft.com/office/drawing/2014/main" xmlns="" id="{7AEB2DDC-6BC7-4C0E-BFF3-B0C2F4B716C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AFA89047-568D-446C-8E79-20099EDA9DBC}"/>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22605144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D2A7FF3-94B6-4A1E-88DF-0E023EF2746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2126F1A7-7756-464A-8507-909D5808BE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2E37E801-57F3-4E97-A77A-8C420DED578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9E06288F-9548-4CA6-ABBC-BD87AD799AE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25DDB06A-569C-48DC-AE9E-C6B5BBF738D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C51AE794-29BB-4832-B360-D4249F1E850D}"/>
              </a:ext>
            </a:extLst>
          </p:cNvPr>
          <p:cNvSpPr>
            <a:spLocks noGrp="1"/>
          </p:cNvSpPr>
          <p:nvPr>
            <p:ph type="dt" sz="half" idx="10"/>
          </p:nvPr>
        </p:nvSpPr>
        <p:spPr/>
        <p:txBody>
          <a:bodyPr/>
          <a:lstStyle/>
          <a:p>
            <a:fld id="{1AE5B157-8682-46E4-B104-6CF219917601}" type="datetimeFigureOut">
              <a:rPr lang="en-US" smtClean="0"/>
              <a:t>4/30/2025</a:t>
            </a:fld>
            <a:endParaRPr lang="en-US"/>
          </a:p>
        </p:txBody>
      </p:sp>
      <p:sp>
        <p:nvSpPr>
          <p:cNvPr id="8" name="Footer Placeholder 7">
            <a:extLst>
              <a:ext uri="{FF2B5EF4-FFF2-40B4-BE49-F238E27FC236}">
                <a16:creationId xmlns:a16="http://schemas.microsoft.com/office/drawing/2014/main" xmlns="" id="{C7CA3739-A5BD-41C9-A0AC-7380445446B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B4923D59-44B6-44E3-B82A-2EDAB89F2715}"/>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10271591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83499B0-4086-4E8F-BC7E-0CDFD55D3BE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C446E577-7777-4C01-ADB8-531A8C20F18B}"/>
              </a:ext>
            </a:extLst>
          </p:cNvPr>
          <p:cNvSpPr>
            <a:spLocks noGrp="1"/>
          </p:cNvSpPr>
          <p:nvPr>
            <p:ph type="dt" sz="half" idx="10"/>
          </p:nvPr>
        </p:nvSpPr>
        <p:spPr/>
        <p:txBody>
          <a:bodyPr/>
          <a:lstStyle/>
          <a:p>
            <a:fld id="{1AE5B157-8682-46E4-B104-6CF219917601}" type="datetimeFigureOut">
              <a:rPr lang="en-US" smtClean="0"/>
              <a:t>4/30/2025</a:t>
            </a:fld>
            <a:endParaRPr lang="en-US"/>
          </a:p>
        </p:txBody>
      </p:sp>
      <p:sp>
        <p:nvSpPr>
          <p:cNvPr id="4" name="Footer Placeholder 3">
            <a:extLst>
              <a:ext uri="{FF2B5EF4-FFF2-40B4-BE49-F238E27FC236}">
                <a16:creationId xmlns:a16="http://schemas.microsoft.com/office/drawing/2014/main" xmlns="" id="{42CEDAB7-5EDC-4AAA-BABC-65C17709C5C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AEBFC705-4F4C-412A-A533-F45FFA8D1B11}"/>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20923905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30A0DFF9-0A72-4420-9FC0-03ABDF8A6D86}"/>
              </a:ext>
            </a:extLst>
          </p:cNvPr>
          <p:cNvSpPr>
            <a:spLocks noGrp="1"/>
          </p:cNvSpPr>
          <p:nvPr>
            <p:ph type="dt" sz="half" idx="10"/>
          </p:nvPr>
        </p:nvSpPr>
        <p:spPr/>
        <p:txBody>
          <a:bodyPr/>
          <a:lstStyle/>
          <a:p>
            <a:fld id="{1AE5B157-8682-46E4-B104-6CF219917601}" type="datetimeFigureOut">
              <a:rPr lang="en-US" smtClean="0"/>
              <a:t>4/30/2025</a:t>
            </a:fld>
            <a:endParaRPr lang="en-US"/>
          </a:p>
        </p:txBody>
      </p:sp>
      <p:sp>
        <p:nvSpPr>
          <p:cNvPr id="3" name="Footer Placeholder 2">
            <a:extLst>
              <a:ext uri="{FF2B5EF4-FFF2-40B4-BE49-F238E27FC236}">
                <a16:creationId xmlns:a16="http://schemas.microsoft.com/office/drawing/2014/main" xmlns="" id="{F4A59E51-C6AD-45B2-9812-97BD21973D0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A449F6C4-FCD6-4FD8-95C3-28C5C1449ACF}"/>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4040339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61AA434-6DE3-4022-B604-F2BA9EB1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FDB26639-AD3D-4AEA-9569-F3DD3AFF3D4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E78FF7AF-EF64-4762-92FF-6CA34114BC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FFF703FA-066E-4A6B-B449-CAB3E9C81D6C}"/>
              </a:ext>
            </a:extLst>
          </p:cNvPr>
          <p:cNvSpPr>
            <a:spLocks noGrp="1"/>
          </p:cNvSpPr>
          <p:nvPr>
            <p:ph type="dt" sz="half" idx="10"/>
          </p:nvPr>
        </p:nvSpPr>
        <p:spPr/>
        <p:txBody>
          <a:bodyPr/>
          <a:lstStyle/>
          <a:p>
            <a:fld id="{1AE5B157-8682-46E4-B104-6CF219917601}" type="datetimeFigureOut">
              <a:rPr lang="en-US" smtClean="0"/>
              <a:t>4/30/2025</a:t>
            </a:fld>
            <a:endParaRPr lang="en-US"/>
          </a:p>
        </p:txBody>
      </p:sp>
      <p:sp>
        <p:nvSpPr>
          <p:cNvPr id="6" name="Footer Placeholder 5">
            <a:extLst>
              <a:ext uri="{FF2B5EF4-FFF2-40B4-BE49-F238E27FC236}">
                <a16:creationId xmlns:a16="http://schemas.microsoft.com/office/drawing/2014/main" xmlns="" id="{BCF80932-CCD5-46B5-9DE8-E9A74A41E30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FC765D79-9CF3-4BC5-8312-8A7E2BF5A593}"/>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42640034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50430CB-B7F9-408C-86E2-4D366A0D2CA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5279532A-0122-464F-868C-061263BBCE7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B71B552C-1E70-442D-9B27-4945D14FE1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B29A7895-9BC5-48FF-B42F-6A7434B476D5}"/>
              </a:ext>
            </a:extLst>
          </p:cNvPr>
          <p:cNvSpPr>
            <a:spLocks noGrp="1"/>
          </p:cNvSpPr>
          <p:nvPr>
            <p:ph type="dt" sz="half" idx="10"/>
          </p:nvPr>
        </p:nvSpPr>
        <p:spPr/>
        <p:txBody>
          <a:bodyPr/>
          <a:lstStyle/>
          <a:p>
            <a:fld id="{1AE5B157-8682-46E4-B104-6CF219917601}" type="datetimeFigureOut">
              <a:rPr lang="en-US" smtClean="0"/>
              <a:t>4/30/2025</a:t>
            </a:fld>
            <a:endParaRPr lang="en-US"/>
          </a:p>
        </p:txBody>
      </p:sp>
      <p:sp>
        <p:nvSpPr>
          <p:cNvPr id="6" name="Footer Placeholder 5">
            <a:extLst>
              <a:ext uri="{FF2B5EF4-FFF2-40B4-BE49-F238E27FC236}">
                <a16:creationId xmlns:a16="http://schemas.microsoft.com/office/drawing/2014/main" xmlns="" id="{7FE9D8C4-F4D6-4815-9188-7E1AF8467F1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03873251-D2DB-4DB0-A354-5D66F67E0622}"/>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3816990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4F7A10E4-D32B-4039-8BDE-7F05EBE8ABC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3395088B-B6D6-486D-9013-F0B8EF00B23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6BEA164A-BA2F-47AA-A666-F8CF4F572C3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E5B157-8682-46E4-B104-6CF219917601}" type="datetimeFigureOut">
              <a:rPr lang="en-US" smtClean="0"/>
              <a:t>4/30/2025</a:t>
            </a:fld>
            <a:endParaRPr lang="en-US"/>
          </a:p>
        </p:txBody>
      </p:sp>
      <p:sp>
        <p:nvSpPr>
          <p:cNvPr id="5" name="Footer Placeholder 4">
            <a:extLst>
              <a:ext uri="{FF2B5EF4-FFF2-40B4-BE49-F238E27FC236}">
                <a16:creationId xmlns:a16="http://schemas.microsoft.com/office/drawing/2014/main" xmlns="" id="{9698AC8C-D306-4592-BE0E-0727695110B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C015FBFD-4120-4567-8B67-DDBE5C7E2AD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5FFF92-88D3-4321-9339-85B5B423DA1F}" type="slidenum">
              <a:rPr lang="en-US" smtClean="0"/>
              <a:t>‹#›</a:t>
            </a:fld>
            <a:endParaRPr lang="en-US"/>
          </a:p>
        </p:txBody>
      </p:sp>
    </p:spTree>
    <p:extLst>
      <p:ext uri="{BB962C8B-B14F-4D97-AF65-F5344CB8AC3E}">
        <p14:creationId xmlns:p14="http://schemas.microsoft.com/office/powerpoint/2010/main" val="26707481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7.svg"/></Relationships>
</file>

<file path=ppt/slides/_rels/slide5.xml.rels><?xml version="1.0" encoding="UTF-8" standalone="yes"?>
<Relationships xmlns="http://schemas.openxmlformats.org/package/2006/relationships"><Relationship Id="rId3" Type="http://schemas.openxmlformats.org/officeDocument/2006/relationships/hyperlink" Target="https://pravno-informacioni-sistem.rs/"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13.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sepa.gov.rs/registri-u-oblasti-upravljanja-otpadom/"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xmlns="" id="{498B010F-86D9-A1C0-9CB6-0AB80A45742E}"/>
              </a:ext>
            </a:extLst>
          </p:cNvPr>
          <p:cNvGraphicFramePr>
            <a:graphicFrameLocks noGrp="1"/>
          </p:cNvGraphicFramePr>
          <p:nvPr/>
        </p:nvGraphicFramePr>
        <p:xfrm>
          <a:off x="467583" y="390353"/>
          <a:ext cx="11405556" cy="1356981"/>
        </p:xfrm>
        <a:graphic>
          <a:graphicData uri="http://schemas.openxmlformats.org/drawingml/2006/table">
            <a:tbl>
              <a:tblPr firstRow="1" firstCol="1" bandRow="1"/>
              <a:tblGrid>
                <a:gridCol w="1512831">
                  <a:extLst>
                    <a:ext uri="{9D8B030D-6E8A-4147-A177-3AD203B41FA5}">
                      <a16:colId xmlns:a16="http://schemas.microsoft.com/office/drawing/2014/main" xmlns="" val="4102479390"/>
                    </a:ext>
                  </a:extLst>
                </a:gridCol>
                <a:gridCol w="2802601">
                  <a:extLst>
                    <a:ext uri="{9D8B030D-6E8A-4147-A177-3AD203B41FA5}">
                      <a16:colId xmlns:a16="http://schemas.microsoft.com/office/drawing/2014/main" xmlns="" val="3985209847"/>
                    </a:ext>
                  </a:extLst>
                </a:gridCol>
                <a:gridCol w="7090124">
                  <a:extLst>
                    <a:ext uri="{9D8B030D-6E8A-4147-A177-3AD203B41FA5}">
                      <a16:colId xmlns:a16="http://schemas.microsoft.com/office/drawing/2014/main" xmlns="" val="1009289740"/>
                    </a:ext>
                  </a:extLst>
                </a:gridCol>
              </a:tblGrid>
              <a:tr h="1356981">
                <a:tc>
                  <a:txBody>
                    <a:bodyPr/>
                    <a:lstStyle/>
                    <a:p>
                      <a:pPr>
                        <a:tabLst>
                          <a:tab pos="2971800" algn="ctr"/>
                          <a:tab pos="5943600" algn="r"/>
                        </a:tabLst>
                      </a:pPr>
                      <a:endParaRPr lang="sr-Cyrl-RS" sz="11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a:noFill/>
                    </a:lnR>
                    <a:lnT>
                      <a:noFill/>
                    </a:lnT>
                    <a:lnB w="19050" cap="flat" cmpd="dbl" algn="ctr">
                      <a:solidFill>
                        <a:srgbClr val="008000"/>
                      </a:solidFill>
                      <a:prstDash val="solid"/>
                      <a:round/>
                      <a:headEnd type="none" w="med" len="med"/>
                      <a:tailEnd type="none" w="med" len="med"/>
                    </a:lnB>
                    <a:noFill/>
                  </a:tcPr>
                </a:tc>
                <a:tc>
                  <a:txBody>
                    <a:bodyPr/>
                    <a:lstStyle/>
                    <a:p>
                      <a:pPr>
                        <a:tabLst>
                          <a:tab pos="2971800" algn="ctr"/>
                          <a:tab pos="5943600" algn="r"/>
                        </a:tabLst>
                      </a:pPr>
                      <a:r>
                        <a:rPr lang="ru-RU" sz="1800" b="1" kern="100" dirty="0">
                          <a:solidFill>
                            <a:srgbClr val="008000"/>
                          </a:solidFill>
                          <a:effectLst/>
                          <a:latin typeface="Calibri" panose="020F0502020204030204" pitchFamily="34" charset="0"/>
                          <a:ea typeface="Times New Roman" panose="02020603050405020304" pitchFamily="18" charset="0"/>
                          <a:cs typeface="Calibri" panose="020F0502020204030204" pitchFamily="34" charset="0"/>
                        </a:rPr>
                        <a:t>Зелени пут</a:t>
                      </a:r>
                    </a:p>
                    <a:p>
                      <a:pPr>
                        <a:tabLst>
                          <a:tab pos="2971800" algn="ctr"/>
                          <a:tab pos="5943600" algn="r"/>
                        </a:tabLst>
                      </a:pPr>
                      <a:r>
                        <a:rPr lang="ru-RU" sz="1800" b="1" kern="100" dirty="0">
                          <a:solidFill>
                            <a:srgbClr val="008000"/>
                          </a:solidFill>
                          <a:effectLst/>
                          <a:latin typeface="Calibri" panose="020F0502020204030204" pitchFamily="34" charset="0"/>
                          <a:ea typeface="Times New Roman" panose="02020603050405020304" pitchFamily="18" charset="0"/>
                          <a:cs typeface="Calibri" panose="020F0502020204030204" pitchFamily="34" charset="0"/>
                        </a:rPr>
                        <a:t>Партнерство за зелено пословање</a:t>
                      </a:r>
                      <a:endParaRPr lang="en-US" sz="16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a:noFill/>
                    </a:lnR>
                    <a:lnT>
                      <a:noFill/>
                    </a:lnT>
                    <a:lnB w="19050" cap="flat" cmpd="dbl" algn="ctr">
                      <a:solidFill>
                        <a:srgbClr val="008000"/>
                      </a:solidFill>
                      <a:prstDash val="solid"/>
                      <a:round/>
                      <a:headEnd type="none" w="med" len="med"/>
                      <a:tailEnd type="none" w="med" len="med"/>
                    </a:lnB>
                    <a:noFill/>
                  </a:tcPr>
                </a:tc>
                <a:tc>
                  <a:txBody>
                    <a:bodyPr/>
                    <a:lstStyle/>
                    <a:p>
                      <a:pPr algn="r">
                        <a:tabLst>
                          <a:tab pos="2971800" algn="ctr"/>
                          <a:tab pos="5943600" algn="r"/>
                        </a:tabLst>
                      </a:pPr>
                      <a:r>
                        <a:rPr lang="ru-RU" sz="1800" b="1" kern="100" dirty="0">
                          <a:solidFill>
                            <a:srgbClr val="003399"/>
                          </a:solidFill>
                          <a:effectLst/>
                          <a:latin typeface="Calibri" panose="020F0502020204030204" pitchFamily="34" charset="0"/>
                          <a:ea typeface="Times New Roman" panose="02020603050405020304" pitchFamily="18" charset="0"/>
                          <a:cs typeface="Calibri" panose="020F0502020204030204" pitchFamily="34" charset="0"/>
                        </a:rPr>
                        <a:t>Еразмус+</a:t>
                      </a:r>
                    </a:p>
                    <a:p>
                      <a:pPr algn="r">
                        <a:tabLst>
                          <a:tab pos="2971800" algn="ctr"/>
                          <a:tab pos="5943600" algn="r"/>
                        </a:tabLst>
                      </a:pPr>
                      <a:r>
                        <a:rPr lang="ru-RU" sz="1800" b="1" kern="100" dirty="0">
                          <a:solidFill>
                            <a:srgbClr val="003399"/>
                          </a:solidFill>
                          <a:effectLst/>
                          <a:latin typeface="Calibri" panose="020F0502020204030204" pitchFamily="34" charset="0"/>
                          <a:ea typeface="Times New Roman" panose="02020603050405020304" pitchFamily="18" charset="0"/>
                          <a:cs typeface="Calibri" panose="020F0502020204030204" pitchFamily="34" charset="0"/>
                        </a:rPr>
                        <a:t>KA210-ADU - Мала партнерства у образовању одраслих</a:t>
                      </a:r>
                      <a:endParaRPr lang="en-US" sz="1800" b="1" kern="100" dirty="0">
                        <a:solidFill>
                          <a:srgbClr val="003399"/>
                        </a:solidFill>
                        <a:effectLst/>
                        <a:latin typeface="Calibri" panose="020F0502020204030204" pitchFamily="34" charset="0"/>
                        <a:ea typeface="Times New Roman" panose="02020603050405020304" pitchFamily="18" charset="0"/>
                        <a:cs typeface="Calibri" panose="020F0502020204030204" pitchFamily="34" charset="0"/>
                      </a:endParaRPr>
                    </a:p>
                    <a:p>
                      <a:pPr algn="r">
                        <a:tabLst>
                          <a:tab pos="2971800" algn="ctr"/>
                          <a:tab pos="5943600" algn="r"/>
                        </a:tabLst>
                      </a:pPr>
                      <a:r>
                        <a:rPr lang="sr-Cyrl-RS" sz="1800" b="1" kern="100" dirty="0">
                          <a:solidFill>
                            <a:srgbClr val="003399"/>
                          </a:solidFill>
                          <a:effectLst/>
                          <a:latin typeface="Calibri" panose="020F0502020204030204" pitchFamily="34" charset="0"/>
                          <a:ea typeface="Times New Roman" panose="02020603050405020304" pitchFamily="18" charset="0"/>
                          <a:cs typeface="Calibri" panose="020F0502020204030204" pitchFamily="34" charset="0"/>
                        </a:rPr>
                        <a:t>Пројекат 2023-2-</a:t>
                      </a:r>
                      <a:r>
                        <a:rPr lang="en-US" sz="1800" b="1" kern="100" dirty="0">
                          <a:solidFill>
                            <a:srgbClr val="003399"/>
                          </a:solidFill>
                          <a:effectLst/>
                          <a:latin typeface="Calibri" panose="020F0502020204030204" pitchFamily="34" charset="0"/>
                          <a:ea typeface="Times New Roman" panose="02020603050405020304" pitchFamily="18" charset="0"/>
                          <a:cs typeface="Calibri" panose="020F0502020204030204" pitchFamily="34" charset="0"/>
                        </a:rPr>
                        <a:t>RS01-KA210-ADU-000184311</a:t>
                      </a:r>
                      <a:endParaRPr lang="sr-Cyrl-RS" sz="1800" b="1" kern="100" dirty="0">
                        <a:solidFill>
                          <a:srgbClr val="003399"/>
                        </a:solidFill>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a:noFill/>
                    </a:lnR>
                    <a:lnT>
                      <a:noFill/>
                    </a:lnT>
                    <a:lnB w="19050" cap="flat" cmpd="dbl" algn="ctr">
                      <a:solidFill>
                        <a:srgbClr val="008000"/>
                      </a:solidFill>
                      <a:prstDash val="solid"/>
                      <a:round/>
                      <a:headEnd type="none" w="med" len="med"/>
                      <a:tailEnd type="none" w="med" len="med"/>
                    </a:lnB>
                    <a:noFill/>
                  </a:tcPr>
                </a:tc>
                <a:extLst>
                  <a:ext uri="{0D108BD9-81ED-4DB2-BD59-A6C34878D82A}">
                    <a16:rowId xmlns:a16="http://schemas.microsoft.com/office/drawing/2014/main" xmlns="" val="3136574012"/>
                  </a:ext>
                </a:extLst>
              </a:tr>
            </a:tbl>
          </a:graphicData>
        </a:graphic>
      </p:graphicFrame>
      <p:pic>
        <p:nvPicPr>
          <p:cNvPr id="1028" name="Picture 1" descr="A green leaf and a power cord&#10;&#10;Description automatically generated">
            <a:extLst>
              <a:ext uri="{FF2B5EF4-FFF2-40B4-BE49-F238E27FC236}">
                <a16:creationId xmlns:a16="http://schemas.microsoft.com/office/drawing/2014/main" xmlns="" id="{12BA15E4-BC89-5362-F6CC-35B77FEDEB9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b="20235"/>
          <a:stretch>
            <a:fillRect/>
          </a:stretch>
        </p:blipFill>
        <p:spPr bwMode="auto">
          <a:xfrm>
            <a:off x="625474" y="550099"/>
            <a:ext cx="1314450" cy="104847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2099289639" descr="A logo of a company&#10;&#10;Description automatically generated">
            <a:extLst>
              <a:ext uri="{FF2B5EF4-FFF2-40B4-BE49-F238E27FC236}">
                <a16:creationId xmlns:a16="http://schemas.microsoft.com/office/drawing/2014/main" xmlns="" id="{B1C98406-75E3-DB5B-EF3F-8CB7374D8176}"/>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96112" y="5977153"/>
            <a:ext cx="609650" cy="666317"/>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13" name="Picture 297281250" descr="A blue text on a white background&#10;&#10;Description automatically generated">
            <a:extLst>
              <a:ext uri="{FF2B5EF4-FFF2-40B4-BE49-F238E27FC236}">
                <a16:creationId xmlns:a16="http://schemas.microsoft.com/office/drawing/2014/main" xmlns="" id="{B8A490E3-8AB1-2CFE-5432-C188CE4E95B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52864" y="5968033"/>
            <a:ext cx="2213891" cy="666317"/>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14" name="Picture 4">
            <a:extLst>
              <a:ext uri="{FF2B5EF4-FFF2-40B4-BE49-F238E27FC236}">
                <a16:creationId xmlns:a16="http://schemas.microsoft.com/office/drawing/2014/main" xmlns="" id="{900E5B85-C790-C1C2-2BD7-723769F6B39D}"/>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617416" y="5981452"/>
            <a:ext cx="769879" cy="666317"/>
          </a:xfrm>
          <a:prstGeom prst="rect">
            <a:avLst/>
          </a:prstGeom>
          <a:noFill/>
          <a:ln>
            <a:noFill/>
          </a:ln>
          <a:extLst>
            <a:ext uri="{909E8E84-426E-40DD-AFC4-6F175D3DCCD1}">
              <a14:hiddenFill xmlns:a14="http://schemas.microsoft.com/office/drawing/2010/main">
                <a:solidFill>
                  <a:srgbClr val="FFFFFF"/>
                </a:solidFill>
              </a14:hiddenFill>
            </a:ext>
          </a:extLst>
        </p:spPr>
      </p:pic>
      <p:graphicFrame>
        <p:nvGraphicFramePr>
          <p:cNvPr id="16" name="Table 15">
            <a:extLst>
              <a:ext uri="{FF2B5EF4-FFF2-40B4-BE49-F238E27FC236}">
                <a16:creationId xmlns:a16="http://schemas.microsoft.com/office/drawing/2014/main" xmlns="" id="{29B5BC07-0D48-79C3-375F-2F2B7BB97090}"/>
              </a:ext>
            </a:extLst>
          </p:cNvPr>
          <p:cNvGraphicFramePr>
            <a:graphicFrameLocks noGrp="1"/>
          </p:cNvGraphicFramePr>
          <p:nvPr/>
        </p:nvGraphicFramePr>
        <p:xfrm>
          <a:off x="467583" y="5062086"/>
          <a:ext cx="11405556" cy="731520"/>
        </p:xfrm>
        <a:graphic>
          <a:graphicData uri="http://schemas.openxmlformats.org/drawingml/2006/table">
            <a:tbl>
              <a:tblPr firstRow="1" firstCol="1" bandRow="1"/>
              <a:tblGrid>
                <a:gridCol w="11405556">
                  <a:extLst>
                    <a:ext uri="{9D8B030D-6E8A-4147-A177-3AD203B41FA5}">
                      <a16:colId xmlns:a16="http://schemas.microsoft.com/office/drawing/2014/main" xmlns="" val="3807207268"/>
                    </a:ext>
                  </a:extLst>
                </a:gridCol>
              </a:tblGrid>
              <a:tr h="0">
                <a:tc>
                  <a:txBody>
                    <a:bodyPr/>
                    <a:lstStyle/>
                    <a:p>
                      <a:pPr algn="just"/>
                      <a:r>
                        <a:rPr lang="ru-RU" sz="1600" b="1" kern="100" dirty="0">
                          <a:effectLst/>
                          <a:latin typeface="Calibri" panose="020F0502020204030204" pitchFamily="34" charset="0"/>
                          <a:ea typeface="Times New Roman" panose="02020603050405020304" pitchFamily="18" charset="0"/>
                          <a:cs typeface="Calibri" panose="020F0502020204030204" pitchFamily="34" charset="0"/>
                        </a:rPr>
                        <a:t>Одрицање одговорности: </a:t>
                      </a:r>
                      <a:r>
                        <a:rPr lang="ru-RU" sz="1600" kern="100" dirty="0">
                          <a:effectLst/>
                          <a:latin typeface="Calibri" panose="020F0502020204030204" pitchFamily="34" charset="0"/>
                          <a:ea typeface="Times New Roman" panose="02020603050405020304" pitchFamily="18" charset="0"/>
                          <a:cs typeface="Calibri" panose="020F0502020204030204" pitchFamily="34" charset="0"/>
                        </a:rPr>
                        <a:t>Финансирано средствима Европске уније. Изражена становишта представљају искључиво становишта аутора и не одражавају нужно ставове Европске уније или Фондације Темпус. Ни под којим условима се Европска унија ни давалац наменских бесповратних средстава не могу сматрати одговорнима за њихову садржину.</a:t>
                      </a:r>
                      <a:endParaRPr lang="en-US" sz="16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b">
                    <a:lnL>
                      <a:noFill/>
                    </a:lnL>
                    <a:lnR>
                      <a:noFill/>
                    </a:lnR>
                    <a:lnT>
                      <a:noFill/>
                    </a:lnT>
                    <a:lnB>
                      <a:noFill/>
                    </a:lnB>
                    <a:noFill/>
                  </a:tcPr>
                </a:tc>
                <a:extLst>
                  <a:ext uri="{0D108BD9-81ED-4DB2-BD59-A6C34878D82A}">
                    <a16:rowId xmlns:a16="http://schemas.microsoft.com/office/drawing/2014/main" xmlns="" val="1806046097"/>
                  </a:ext>
                </a:extLst>
              </a:tr>
            </a:tbl>
          </a:graphicData>
        </a:graphic>
      </p:graphicFrame>
      <p:pic>
        <p:nvPicPr>
          <p:cNvPr id="2" name="Picture 1" descr="Blue text on a black background&#10;&#10;Description automatically generated">
            <a:extLst>
              <a:ext uri="{FF2B5EF4-FFF2-40B4-BE49-F238E27FC236}">
                <a16:creationId xmlns:a16="http://schemas.microsoft.com/office/drawing/2014/main" xmlns="" id="{9E115932-DAB4-F119-C312-867EC1C1FB55}"/>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320102" y="5966838"/>
            <a:ext cx="2553037" cy="667512"/>
          </a:xfrm>
          <a:prstGeom prst="rect">
            <a:avLst/>
          </a:prstGeom>
          <a:noFill/>
          <a:ln>
            <a:noFill/>
          </a:ln>
        </p:spPr>
      </p:pic>
      <p:sp>
        <p:nvSpPr>
          <p:cNvPr id="3" name="TextBox 2">
            <a:extLst>
              <a:ext uri="{FF2B5EF4-FFF2-40B4-BE49-F238E27FC236}">
                <a16:creationId xmlns:a16="http://schemas.microsoft.com/office/drawing/2014/main" xmlns="" id="{069DFE73-AB89-B6B8-8A1C-C1F2FA29928D}"/>
              </a:ext>
            </a:extLst>
          </p:cNvPr>
          <p:cNvSpPr txBox="1"/>
          <p:nvPr/>
        </p:nvSpPr>
        <p:spPr>
          <a:xfrm>
            <a:off x="393222" y="2615248"/>
            <a:ext cx="11405556" cy="2446838"/>
          </a:xfrm>
          <a:prstGeom prst="rect">
            <a:avLst/>
          </a:prstGeom>
          <a:noFill/>
          <a:ln>
            <a:noFill/>
          </a:ln>
        </p:spPr>
        <p:txBody>
          <a:bodyPr wrap="square" rtlCol="0" anchor="ctr" anchorCtr="0">
            <a:noAutofit/>
          </a:bodyPr>
          <a:lstStyle/>
          <a:p>
            <a:pPr algn="ctr">
              <a:lnSpc>
                <a:spcPct val="150000"/>
              </a:lnSpc>
            </a:pPr>
            <a:r>
              <a:rPr lang="ru-RU" sz="2800" b="1" dirty="0">
                <a:solidFill>
                  <a:srgbClr val="008000"/>
                </a:solidFill>
              </a:rPr>
              <a:t>ТРЕНИНГ ОЗЕЛЕЊАВАЊЕ ПОСЛОВАЊА</a:t>
            </a:r>
          </a:p>
          <a:p>
            <a:pPr algn="ctr">
              <a:lnSpc>
                <a:spcPct val="150000"/>
              </a:lnSpc>
            </a:pPr>
            <a:r>
              <a:rPr lang="ru-RU" sz="2800" b="1" dirty="0">
                <a:solidFill>
                  <a:srgbClr val="008000"/>
                </a:solidFill>
              </a:rPr>
              <a:t>Модул 1 Рециклажа и смањење отпада</a:t>
            </a:r>
          </a:p>
          <a:p>
            <a:pPr algn="ctr">
              <a:lnSpc>
                <a:spcPct val="150000"/>
              </a:lnSpc>
            </a:pPr>
            <a:r>
              <a:rPr lang="ru-RU" sz="2800" dirty="0">
                <a:solidFill>
                  <a:srgbClr val="008000"/>
                </a:solidFill>
              </a:rPr>
              <a:t>Смањење количине отпада и поновна употреба отпада</a:t>
            </a:r>
          </a:p>
        </p:txBody>
      </p:sp>
      <p:graphicFrame>
        <p:nvGraphicFramePr>
          <p:cNvPr id="4" name="Table 3">
            <a:extLst>
              <a:ext uri="{FF2B5EF4-FFF2-40B4-BE49-F238E27FC236}">
                <a16:creationId xmlns:a16="http://schemas.microsoft.com/office/drawing/2014/main" xmlns="" id="{FBCBB93C-4C1F-3946-AD8A-1B410438F884}"/>
              </a:ext>
            </a:extLst>
          </p:cNvPr>
          <p:cNvGraphicFramePr>
            <a:graphicFrameLocks noGrp="1"/>
          </p:cNvGraphicFramePr>
          <p:nvPr/>
        </p:nvGraphicFramePr>
        <p:xfrm>
          <a:off x="510376" y="1953254"/>
          <a:ext cx="11377027" cy="474148"/>
        </p:xfrm>
        <a:graphic>
          <a:graphicData uri="http://schemas.openxmlformats.org/drawingml/2006/table">
            <a:tbl>
              <a:tblPr firstRow="1" firstCol="1" bandRow="1"/>
              <a:tblGrid>
                <a:gridCol w="4375071">
                  <a:extLst>
                    <a:ext uri="{9D8B030D-6E8A-4147-A177-3AD203B41FA5}">
                      <a16:colId xmlns:a16="http://schemas.microsoft.com/office/drawing/2014/main" xmlns="" val="3222544936"/>
                    </a:ext>
                  </a:extLst>
                </a:gridCol>
                <a:gridCol w="2625734">
                  <a:extLst>
                    <a:ext uri="{9D8B030D-6E8A-4147-A177-3AD203B41FA5}">
                      <a16:colId xmlns:a16="http://schemas.microsoft.com/office/drawing/2014/main" xmlns="" val="2492690819"/>
                    </a:ext>
                  </a:extLst>
                </a:gridCol>
                <a:gridCol w="4376222">
                  <a:extLst>
                    <a:ext uri="{9D8B030D-6E8A-4147-A177-3AD203B41FA5}">
                      <a16:colId xmlns:a16="http://schemas.microsoft.com/office/drawing/2014/main" xmlns="" val="3324569411"/>
                    </a:ext>
                  </a:extLst>
                </a:gridCol>
              </a:tblGrid>
              <a:tr h="474148">
                <a:tc>
                  <a:txBody>
                    <a:bodyPr/>
                    <a:lstStyle/>
                    <a:p>
                      <a:pPr algn="ctr"/>
                      <a:r>
                        <a:rPr lang="sr-Cyrl-RS" sz="2400" b="1" kern="100" dirty="0">
                          <a:solidFill>
                            <a:srgbClr val="009900"/>
                          </a:solidFill>
                          <a:effectLst/>
                          <a:latin typeface="Calibri" panose="020F0502020204030204" pitchFamily="34" charset="0"/>
                          <a:ea typeface="Times New Roman" panose="02020603050405020304" pitchFamily="18" charset="0"/>
                          <a:cs typeface="Calibri" panose="020F0502020204030204" pitchFamily="34" charset="0"/>
                        </a:rPr>
                        <a:t>ОЗЕЛЕНИ СВОЈЕ ПОСЛОВАЊЕ!</a:t>
                      </a:r>
                      <a:endParaRPr lang="en-US" sz="24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a:r>
                        <a:rPr lang="sr-Cyrl-RS" sz="2400" b="1" kern="100" dirty="0">
                          <a:solidFill>
                            <a:srgbClr val="009900"/>
                          </a:solidFill>
                          <a:effectLst/>
                          <a:latin typeface="Calibri" panose="020F0502020204030204" pitchFamily="34" charset="0"/>
                          <a:ea typeface="Times New Roman" panose="02020603050405020304" pitchFamily="18" charset="0"/>
                          <a:cs typeface="Calibri" panose="020F0502020204030204" pitchFamily="34" charset="0"/>
                        </a:rPr>
                        <a:t>GO GREEN!</a:t>
                      </a:r>
                      <a:endParaRPr lang="en-US" sz="24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a:r>
                        <a:rPr lang="sr-Cyrl-RS" sz="2400" b="1" kern="100" dirty="0">
                          <a:solidFill>
                            <a:srgbClr val="009900"/>
                          </a:solidFill>
                          <a:effectLst/>
                          <a:latin typeface="Calibri" panose="020F0502020204030204" pitchFamily="34" charset="0"/>
                          <a:ea typeface="Times New Roman" panose="02020603050405020304" pitchFamily="18" charset="0"/>
                          <a:cs typeface="Calibri" panose="020F0502020204030204" pitchFamily="34" charset="0"/>
                        </a:rPr>
                        <a:t>ОЗЕЛЕНИ ГО ВАШИОТ БИЗНИС!</a:t>
                      </a:r>
                      <a:endParaRPr lang="en-US" sz="24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xmlns="" val="3935143308"/>
                  </a:ext>
                </a:extLst>
              </a:tr>
            </a:tbl>
          </a:graphicData>
        </a:graphic>
      </p:graphicFrame>
    </p:spTree>
    <p:extLst>
      <p:ext uri="{BB962C8B-B14F-4D97-AF65-F5344CB8AC3E}">
        <p14:creationId xmlns:p14="http://schemas.microsoft.com/office/powerpoint/2010/main" val="33315862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6AB9786B-2E1C-8AA8-101C-303EA17325EA}"/>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xmlns="" id="{7EA3425A-275C-1A80-E854-DF4836EE384B}"/>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xmlns="" val="3832995452"/>
                    </a:ext>
                  </a:extLst>
                </a:gridCol>
              </a:tblGrid>
              <a:tr h="244705">
                <a:tc>
                  <a:txBody>
                    <a:bodyPr/>
                    <a:lstStyle/>
                    <a:p>
                      <a:pPr algn="l"/>
                      <a:r>
                        <a:rPr lang="ru-RU" sz="2000" dirty="0">
                          <a:solidFill>
                            <a:srgbClr val="009900"/>
                          </a:solidFill>
                        </a:rPr>
                        <a:t>Сесија 2 Смањење количине отпада и поновна употреба отпада</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xmlns="" val="4263483931"/>
                  </a:ext>
                </a:extLst>
              </a:tr>
            </a:tbl>
          </a:graphicData>
        </a:graphic>
      </p:graphicFrame>
      <p:sp>
        <p:nvSpPr>
          <p:cNvPr id="3" name="TextBox 2">
            <a:extLst>
              <a:ext uri="{FF2B5EF4-FFF2-40B4-BE49-F238E27FC236}">
                <a16:creationId xmlns:a16="http://schemas.microsoft.com/office/drawing/2014/main" xmlns="" id="{0A3CC1B8-6997-AF00-B9B5-4B74FB1A5E20}"/>
              </a:ext>
            </a:extLst>
          </p:cNvPr>
          <p:cNvSpPr txBox="1"/>
          <p:nvPr/>
        </p:nvSpPr>
        <p:spPr>
          <a:xfrm>
            <a:off x="334161" y="927783"/>
            <a:ext cx="11623377" cy="5632311"/>
          </a:xfrm>
          <a:prstGeom prst="rect">
            <a:avLst/>
          </a:prstGeom>
          <a:noFill/>
        </p:spPr>
        <p:txBody>
          <a:bodyPr wrap="square">
            <a:spAutoFit/>
          </a:bodyPr>
          <a:lstStyle/>
          <a:p>
            <a:pPr marL="285750" indent="-285750">
              <a:buFont typeface="Wingdings" panose="05000000000000000000" pitchFamily="2" charset="2"/>
              <a:buChar char="q"/>
            </a:pPr>
            <a:r>
              <a:rPr lang="ru-RU" sz="2400" b="1" dirty="0"/>
              <a:t>Демонстрација употребе:</a:t>
            </a:r>
          </a:p>
          <a:p>
            <a:endParaRPr lang="ru-RU" sz="2400" dirty="0"/>
          </a:p>
          <a:p>
            <a:pPr marL="285750" indent="-285750">
              <a:buFont typeface="Wingdings" panose="05000000000000000000" pitchFamily="2" charset="2"/>
              <a:buChar char="§"/>
            </a:pPr>
            <a:r>
              <a:rPr lang="ru-RU" sz="2400" dirty="0"/>
              <a:t>Практичан алат за управљање отпадом - евиденција отпада.</a:t>
            </a:r>
          </a:p>
          <a:p>
            <a:pPr marL="285750" indent="-285750">
              <a:buFont typeface="Wingdings" panose="05000000000000000000" pitchFamily="2" charset="2"/>
              <a:buChar char="§"/>
            </a:pPr>
            <a:r>
              <a:rPr lang="ru-RU" sz="2400" dirty="0"/>
              <a:t>Образац - Бизнис План/Стратегија за озелењавање пословања привредног субјекта:</a:t>
            </a:r>
          </a:p>
          <a:p>
            <a:pPr marL="742950" lvl="1" indent="-285750">
              <a:buFont typeface="Courier New" panose="02070309020205020404" pitchFamily="49" charset="0"/>
              <a:buChar char="o"/>
            </a:pPr>
            <a:r>
              <a:rPr lang="ru-RU" sz="2400" dirty="0"/>
              <a:t>I Основни подаци о привредном субјекту.</a:t>
            </a:r>
          </a:p>
          <a:p>
            <a:pPr marL="742950" lvl="1" indent="-285750">
              <a:buFont typeface="Courier New" panose="02070309020205020404" pitchFamily="49" charset="0"/>
              <a:buChar char="o"/>
            </a:pPr>
            <a:r>
              <a:rPr lang="ru-RU" sz="2400" dirty="0"/>
              <a:t>II Структура и годишњи обим производње.</a:t>
            </a:r>
          </a:p>
          <a:p>
            <a:pPr marL="742950" lvl="1" indent="-285750">
              <a:buFont typeface="Courier New" panose="02070309020205020404" pitchFamily="49" charset="0"/>
              <a:buChar char="o"/>
            </a:pPr>
            <a:r>
              <a:rPr lang="ru-RU" sz="2400" dirty="0"/>
              <a:t>IIIa Ситуациона анализа отпада у привредном субјекту. </a:t>
            </a:r>
          </a:p>
          <a:p>
            <a:endParaRPr lang="ru-RU" sz="2400" dirty="0"/>
          </a:p>
          <a:p>
            <a:pPr marL="285750" indent="-285750">
              <a:buFont typeface="Wingdings" panose="05000000000000000000" pitchFamily="2" charset="2"/>
              <a:buChar char="q"/>
            </a:pPr>
            <a:r>
              <a:rPr lang="ru-RU" sz="2400" b="1" dirty="0"/>
              <a:t>Практичан рад на индивидуалној припреми бизнис плана/стратегије озелењавање пословања. </a:t>
            </a:r>
            <a:r>
              <a:rPr lang="ru-RU" sz="2400" dirty="0"/>
              <a:t>Попуњавање делова обрасца: </a:t>
            </a:r>
          </a:p>
          <a:p>
            <a:pPr marL="285750" indent="-285750">
              <a:buFont typeface="Wingdings" panose="05000000000000000000" pitchFamily="2" charset="2"/>
              <a:buChar char="q"/>
            </a:pPr>
            <a:endParaRPr lang="ru-RU" sz="2400" dirty="0"/>
          </a:p>
          <a:p>
            <a:pPr marL="742950" lvl="1" indent="-285750">
              <a:buFont typeface="Courier New" panose="02070309020205020404" pitchFamily="49" charset="0"/>
              <a:buChar char="o"/>
            </a:pPr>
            <a:r>
              <a:rPr lang="ru-RU" sz="2400" dirty="0"/>
              <a:t>I Основни подаци о привредном субјекту.</a:t>
            </a:r>
          </a:p>
          <a:p>
            <a:pPr marL="742950" lvl="1" indent="-285750">
              <a:buFont typeface="Courier New" panose="02070309020205020404" pitchFamily="49" charset="0"/>
              <a:buChar char="o"/>
            </a:pPr>
            <a:r>
              <a:rPr lang="ru-RU" sz="2400" dirty="0"/>
              <a:t>II Структура и годишњи обим производње.</a:t>
            </a:r>
          </a:p>
          <a:p>
            <a:pPr marL="742950" lvl="1" indent="-285750" algn="just">
              <a:buFont typeface="Courier New" panose="02070309020205020404" pitchFamily="49" charset="0"/>
              <a:buChar char="o"/>
            </a:pPr>
            <a:r>
              <a:rPr lang="ru-RU" sz="2400" dirty="0"/>
              <a:t>IIIa Ситуациона анализа отпада у привредном субјекту (одређивање врсте и процена количине отпада које генерише привредни субјект).</a:t>
            </a:r>
          </a:p>
        </p:txBody>
      </p:sp>
    </p:spTree>
    <p:extLst>
      <p:ext uri="{BB962C8B-B14F-4D97-AF65-F5344CB8AC3E}">
        <p14:creationId xmlns:p14="http://schemas.microsoft.com/office/powerpoint/2010/main" val="36785471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xmlns="" id="{37E605A6-5450-7730-54CB-727A56B1F016}"/>
              </a:ext>
            </a:extLst>
          </p:cNvPr>
          <p:cNvGraphicFramePr>
            <a:graphicFrameLocks noGrp="1"/>
          </p:cNvGraphicFramePr>
          <p:nvPr>
            <p:extLst>
              <p:ext uri="{D42A27DB-BD31-4B8C-83A1-F6EECF244321}">
                <p14:modId xmlns:p14="http://schemas.microsoft.com/office/powerpoint/2010/main" val="353119554"/>
              </p:ext>
            </p:extLst>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xmlns="" val="3832995452"/>
                    </a:ext>
                  </a:extLst>
                </a:gridCol>
              </a:tblGrid>
              <a:tr h="244705">
                <a:tc>
                  <a:txBody>
                    <a:bodyPr/>
                    <a:lstStyle/>
                    <a:p>
                      <a:pPr algn="l"/>
                      <a:r>
                        <a:rPr lang="ru-RU" sz="2000" dirty="0">
                          <a:solidFill>
                            <a:srgbClr val="009900"/>
                          </a:solidFill>
                        </a:rPr>
                        <a:t>Сесија 2</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xmlns="" val="4263483931"/>
                  </a:ext>
                </a:extLst>
              </a:tr>
            </a:tbl>
          </a:graphicData>
        </a:graphic>
      </p:graphicFrame>
      <p:sp>
        <p:nvSpPr>
          <p:cNvPr id="5" name="TextBox 4"/>
          <p:cNvSpPr txBox="1"/>
          <p:nvPr/>
        </p:nvSpPr>
        <p:spPr>
          <a:xfrm>
            <a:off x="430924" y="1343329"/>
            <a:ext cx="11526614" cy="4247317"/>
          </a:xfrm>
          <a:prstGeom prst="rect">
            <a:avLst/>
          </a:prstGeom>
          <a:noFill/>
        </p:spPr>
        <p:txBody>
          <a:bodyPr wrap="square" rtlCol="0">
            <a:spAutoFit/>
          </a:bodyPr>
          <a:lstStyle/>
          <a:p>
            <a:r>
              <a:rPr lang="sr-Cyrl-RS" b="1" dirty="0"/>
              <a:t>Извори и ресурси:</a:t>
            </a:r>
          </a:p>
          <a:p>
            <a:endParaRPr lang="sr-Cyrl-RS" dirty="0"/>
          </a:p>
          <a:p>
            <a:pPr marL="342900" indent="-342900">
              <a:buFont typeface="+mj-lt"/>
              <a:buAutoNum type="arabicPeriod"/>
            </a:pPr>
            <a:r>
              <a:rPr lang="ru-RU" dirty="0"/>
              <a:t>Зелени пут - Партнерство за зелено пословање. Еразмус+ KA210-ADU - Мала партнерства у образовању одраслих. Пројекат 2023-2-RS01-KA210-ADU-000184311. Лесковац 2025.</a:t>
            </a:r>
          </a:p>
          <a:p>
            <a:pPr marL="342900" indent="-342900">
              <a:buFont typeface="Wingdings" panose="05000000000000000000" pitchFamily="2" charset="2"/>
              <a:buChar char="q"/>
            </a:pPr>
            <a:r>
              <a:rPr lang="ru-RU" dirty="0"/>
              <a:t>Практични водич за озелењавање пословања.</a:t>
            </a:r>
          </a:p>
          <a:p>
            <a:pPr marL="342900" indent="-342900">
              <a:buFont typeface="Wingdings" panose="05000000000000000000" pitchFamily="2" charset="2"/>
              <a:buChar char="q"/>
            </a:pPr>
            <a:r>
              <a:rPr lang="ru-RU" dirty="0"/>
              <a:t>Кратак водич за озелењавање пословања.</a:t>
            </a:r>
          </a:p>
          <a:p>
            <a:pPr marL="342900" indent="-342900">
              <a:buFont typeface="Wingdings" panose="05000000000000000000" pitchFamily="2" charset="2"/>
              <a:buChar char="q"/>
            </a:pPr>
            <a:r>
              <a:rPr lang="ru-RU" dirty="0"/>
              <a:t>Водич - Циркуларна економија.</a:t>
            </a:r>
          </a:p>
          <a:p>
            <a:pPr marL="342900" indent="-342900">
              <a:buFont typeface="Wingdings" panose="05000000000000000000" pitchFamily="2" charset="2"/>
              <a:buChar char="q"/>
            </a:pPr>
            <a:r>
              <a:rPr lang="ru-RU" dirty="0"/>
              <a:t>Брошура "Зелена Европа - Примери добре праксе озелењавања пословања«.</a:t>
            </a:r>
          </a:p>
          <a:p>
            <a:pPr marL="342900" indent="-342900">
              <a:buFont typeface="Wingdings" panose="05000000000000000000" pitchFamily="2" charset="2"/>
              <a:buChar char="q"/>
            </a:pPr>
            <a:r>
              <a:rPr lang="ru-RU" dirty="0"/>
              <a:t>Модел бизнис плана/стратегије озелењавања пословања.</a:t>
            </a:r>
          </a:p>
          <a:p>
            <a:pPr marL="342900" indent="-342900">
              <a:buFont typeface="Wingdings" panose="05000000000000000000" pitchFamily="2" charset="2"/>
              <a:buChar char="q"/>
            </a:pPr>
            <a:r>
              <a:rPr lang="ru-RU" dirty="0"/>
              <a:t>Управљање отпадом - евиденција отпада.</a:t>
            </a:r>
          </a:p>
          <a:p>
            <a:pPr marL="342900" indent="-342900">
              <a:buFont typeface="+mj-lt"/>
              <a:buAutoNum type="arabicPeriod"/>
            </a:pPr>
            <a:endParaRPr lang="ru-RU" dirty="0"/>
          </a:p>
          <a:p>
            <a:pPr marL="342900" indent="-342900">
              <a:buFont typeface="+mj-lt"/>
              <a:buAutoNum type="arabicPeriod" startAt="2"/>
            </a:pPr>
            <a:r>
              <a:rPr lang="en-GB" dirty="0"/>
              <a:t>Free Professional PowerPoint Templates https://www.slideegg.com/</a:t>
            </a:r>
            <a:endParaRPr lang="ru-RU" dirty="0"/>
          </a:p>
          <a:p>
            <a:pPr marL="342900" indent="-342900">
              <a:buFont typeface="+mj-lt"/>
              <a:buAutoNum type="arabicPeriod" startAt="2"/>
            </a:pPr>
            <a:endParaRPr lang="ru-RU" dirty="0"/>
          </a:p>
          <a:p>
            <a:endParaRPr lang="sr-Cyrl-RS" dirty="0"/>
          </a:p>
          <a:p>
            <a:pPr marL="342900" indent="-342900">
              <a:buFont typeface="+mj-lt"/>
              <a:buAutoNum type="arabicPeriod"/>
            </a:pPr>
            <a:endParaRPr lang="en-GB" dirty="0"/>
          </a:p>
        </p:txBody>
      </p:sp>
    </p:spTree>
    <p:extLst>
      <p:ext uri="{BB962C8B-B14F-4D97-AF65-F5344CB8AC3E}">
        <p14:creationId xmlns:p14="http://schemas.microsoft.com/office/powerpoint/2010/main" val="3411368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xmlns="" id="{6F535E06-8EB1-62DE-E9EB-1463332A36DC}"/>
              </a:ext>
            </a:extLst>
          </p:cNvPr>
          <p:cNvGraphicFramePr>
            <a:graphicFrameLocks noGrp="1"/>
          </p:cNvGraphicFramePr>
          <p:nvPr>
            <p:extLst/>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xmlns="" val="3832995452"/>
                    </a:ext>
                  </a:extLst>
                </a:gridCol>
              </a:tblGrid>
              <a:tr h="244705">
                <a:tc>
                  <a:txBody>
                    <a:bodyPr/>
                    <a:lstStyle/>
                    <a:p>
                      <a:pPr algn="l"/>
                      <a:r>
                        <a:rPr lang="ru-RU" sz="2000" dirty="0">
                          <a:solidFill>
                            <a:srgbClr val="009900"/>
                          </a:solidFill>
                        </a:rPr>
                        <a:t>Модул 1 Рециклажа и смањење отпада</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xmlns="" val="4263483931"/>
                  </a:ext>
                </a:extLst>
              </a:tr>
            </a:tbl>
          </a:graphicData>
        </a:graphic>
      </p:graphicFrame>
      <p:graphicFrame>
        <p:nvGraphicFramePr>
          <p:cNvPr id="2" name="Table 1">
            <a:extLst>
              <a:ext uri="{FF2B5EF4-FFF2-40B4-BE49-F238E27FC236}">
                <a16:creationId xmlns:a16="http://schemas.microsoft.com/office/drawing/2014/main" xmlns="" id="{660AE4C1-E522-C78D-CBF6-C0E4527DCF98}"/>
              </a:ext>
            </a:extLst>
          </p:cNvPr>
          <p:cNvGraphicFramePr>
            <a:graphicFrameLocks noGrp="1"/>
          </p:cNvGraphicFramePr>
          <p:nvPr>
            <p:extLst/>
          </p:nvPr>
        </p:nvGraphicFramePr>
        <p:xfrm>
          <a:off x="461592" y="981458"/>
          <a:ext cx="11495946" cy="5578635"/>
        </p:xfrm>
        <a:graphic>
          <a:graphicData uri="http://schemas.openxmlformats.org/drawingml/2006/table">
            <a:tbl>
              <a:tblPr firstRow="1" firstCol="1" bandRow="1"/>
              <a:tblGrid>
                <a:gridCol w="2223447">
                  <a:extLst>
                    <a:ext uri="{9D8B030D-6E8A-4147-A177-3AD203B41FA5}">
                      <a16:colId xmlns:a16="http://schemas.microsoft.com/office/drawing/2014/main" xmlns="" val="3039677501"/>
                    </a:ext>
                  </a:extLst>
                </a:gridCol>
                <a:gridCol w="9272499">
                  <a:extLst>
                    <a:ext uri="{9D8B030D-6E8A-4147-A177-3AD203B41FA5}">
                      <a16:colId xmlns:a16="http://schemas.microsoft.com/office/drawing/2014/main" xmlns="" val="3410235791"/>
                    </a:ext>
                  </a:extLst>
                </a:gridCol>
              </a:tblGrid>
              <a:tr h="1859545">
                <a:tc>
                  <a:txBody>
                    <a:bodyPr/>
                    <a:lstStyle/>
                    <a:p>
                      <a:pPr algn="just">
                        <a:buNone/>
                      </a:pPr>
                      <a:r>
                        <a:rPr lang="sr-Cyrl-RS" sz="2000"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Циљеви модула:</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w="12700" cap="flat" cmpd="sng" algn="ctr">
                      <a:solidFill>
                        <a:srgbClr val="009900"/>
                      </a:solidFill>
                      <a:prstDash val="solid"/>
                      <a:round/>
                      <a:headEnd type="none" w="med" len="med"/>
                      <a:tailEnd type="none" w="med" len="med"/>
                    </a:lnB>
                    <a:solidFill>
                      <a:srgbClr val="EAF1DD"/>
                    </a:solidFill>
                  </a:tcPr>
                </a:tc>
                <a:tc>
                  <a:txBody>
                    <a:bodyPr/>
                    <a:lstStyle/>
                    <a:p>
                      <a:pPr marL="342900" lvl="0" indent="-342900" algn="just">
                        <a:buFont typeface="+mj-lt"/>
                        <a:buAutoNum type="arabicParenR"/>
                      </a:pPr>
                      <a:r>
                        <a:rPr lang="sr-Cyrl-RS" sz="2000" kern="100" dirty="0">
                          <a:effectLst/>
                          <a:latin typeface="Calibri" panose="020F0502020204030204" pitchFamily="34" charset="0"/>
                          <a:ea typeface="Times New Roman" panose="02020603050405020304" pitchFamily="18" charset="0"/>
                          <a:cs typeface="Calibri" panose="020F0502020204030204" pitchFamily="34" charset="0"/>
                        </a:rPr>
                        <a:t>Унапређење знања и вештина за одрживо управљања отпадом.</a:t>
                      </a:r>
                    </a:p>
                    <a:p>
                      <a:pPr marL="342900" lvl="0" indent="-342900" algn="just">
                        <a:buFont typeface="+mj-lt"/>
                        <a:buAutoNum type="arabicParenR"/>
                      </a:pP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buFont typeface="+mj-lt"/>
                        <a:buAutoNum type="arabicParenR"/>
                      </a:pPr>
                      <a:r>
                        <a:rPr lang="sr-Cyrl-RS" sz="2000" kern="100" dirty="0">
                          <a:effectLst/>
                          <a:latin typeface="Calibri" panose="020F0502020204030204" pitchFamily="34" charset="0"/>
                          <a:ea typeface="Times New Roman" panose="02020603050405020304" pitchFamily="18" charset="0"/>
                          <a:cs typeface="Calibri" panose="020F0502020204030204" pitchFamily="34" charset="0"/>
                        </a:rPr>
                        <a:t>Повећање ресурсне ефикасности МСП-а путем смањење количине отпада, поновне употреба отпада унутар привредног субјекта и примене рециклаже. </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w="12700" cap="flat" cmpd="sng" algn="ctr">
                      <a:solidFill>
                        <a:srgbClr val="009900"/>
                      </a:solidFill>
                      <a:prstDash val="solid"/>
                      <a:round/>
                      <a:headEnd type="none" w="med" len="med"/>
                      <a:tailEnd type="none" w="med" len="med"/>
                    </a:lnB>
                    <a:noFill/>
                  </a:tcPr>
                </a:tc>
                <a:extLst>
                  <a:ext uri="{0D108BD9-81ED-4DB2-BD59-A6C34878D82A}">
                    <a16:rowId xmlns:a16="http://schemas.microsoft.com/office/drawing/2014/main" xmlns="" val="1066477295"/>
                  </a:ext>
                </a:extLst>
              </a:tr>
              <a:tr h="3719090">
                <a:tc>
                  <a:txBody>
                    <a:bodyPr/>
                    <a:lstStyle/>
                    <a:p>
                      <a:pPr algn="just">
                        <a:buNone/>
                      </a:pPr>
                      <a:r>
                        <a:rPr lang="sr-Cyrl-RS" sz="20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Очекивани резултати модула:</a:t>
                      </a:r>
                      <a:endParaRPr lang="en-US" sz="2000" kern="1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w="12700" cap="flat" cmpd="sng" algn="ctr">
                      <a:solidFill>
                        <a:srgbClr val="009900"/>
                      </a:solidFill>
                      <a:prstDash val="solid"/>
                      <a:round/>
                      <a:headEnd type="none" w="med" len="med"/>
                      <a:tailEnd type="none" w="med" len="med"/>
                    </a:lnB>
                    <a:solidFill>
                      <a:srgbClr val="EAF1DD"/>
                    </a:solidFill>
                  </a:tcPr>
                </a:tc>
                <a:tc>
                  <a:txBody>
                    <a:bodyPr/>
                    <a:lstStyle/>
                    <a:p>
                      <a:pPr algn="just">
                        <a:buNone/>
                      </a:pPr>
                      <a:r>
                        <a:rPr lang="sr-Cyrl-RS" sz="2000" b="1" kern="100" dirty="0">
                          <a:effectLst/>
                          <a:latin typeface="Calibri" panose="020F0502020204030204" pitchFamily="34" charset="0"/>
                          <a:ea typeface="Times New Roman" panose="02020603050405020304" pitchFamily="18" charset="0"/>
                          <a:cs typeface="Calibri" panose="020F0502020204030204" pitchFamily="34" charset="0"/>
                        </a:rPr>
                        <a:t>Знање:</a:t>
                      </a:r>
                      <a:r>
                        <a:rPr lang="sr-Cyrl-RS" sz="2000" kern="100" dirty="0">
                          <a:effectLst/>
                          <a:latin typeface="Calibri" panose="020F0502020204030204" pitchFamily="34" charset="0"/>
                          <a:ea typeface="Times New Roman" panose="02020603050405020304" pitchFamily="18" charset="0"/>
                          <a:cs typeface="Calibri" panose="020F0502020204030204" pitchFamily="34" charset="0"/>
                        </a:rPr>
                        <a:t> Полазници ће моћи да дефинишу основне концепте управљања отпадом и рециклажом и да објасне начине функционисања третмана сакупљања и одлагања опада.</a:t>
                      </a:r>
                    </a:p>
                    <a:p>
                      <a:pPr algn="just">
                        <a:buNone/>
                      </a:pP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p>
                      <a:pPr algn="just">
                        <a:buNone/>
                      </a:pPr>
                      <a:r>
                        <a:rPr lang="sr-Cyrl-RS" sz="2000" b="1" kern="100" dirty="0">
                          <a:effectLst/>
                          <a:latin typeface="Calibri" panose="020F0502020204030204" pitchFamily="34" charset="0"/>
                          <a:ea typeface="Times New Roman" panose="02020603050405020304" pitchFamily="18" charset="0"/>
                          <a:cs typeface="Calibri" panose="020F0502020204030204" pitchFamily="34" charset="0"/>
                        </a:rPr>
                        <a:t>Вештине:</a:t>
                      </a:r>
                      <a:r>
                        <a:rPr lang="sr-Cyrl-RS" sz="2000" kern="100" dirty="0">
                          <a:effectLst/>
                          <a:latin typeface="Calibri" panose="020F0502020204030204" pitchFamily="34" charset="0"/>
                          <a:ea typeface="Times New Roman" panose="02020603050405020304" pitchFamily="18" charset="0"/>
                          <a:cs typeface="Calibri" panose="020F0502020204030204" pitchFamily="34" charset="0"/>
                        </a:rPr>
                        <a:t> Полазници ће моћи да примењују критичко размишљање у процесу управљања отпадом путем анализирања и планирања различитих токова отпада у свом привредном субјекту.</a:t>
                      </a:r>
                    </a:p>
                    <a:p>
                      <a:pPr algn="just">
                        <a:buNone/>
                      </a:pP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p>
                      <a:pPr algn="just">
                        <a:buNone/>
                      </a:pPr>
                      <a:r>
                        <a:rPr lang="sr-Cyrl-RS" sz="2000" b="1" kern="100" dirty="0">
                          <a:effectLst/>
                          <a:latin typeface="Calibri" panose="020F0502020204030204" pitchFamily="34" charset="0"/>
                          <a:ea typeface="Times New Roman" panose="02020603050405020304" pitchFamily="18" charset="0"/>
                          <a:cs typeface="Calibri" panose="020F0502020204030204" pitchFamily="34" charset="0"/>
                        </a:rPr>
                        <a:t>Компетенције:</a:t>
                      </a:r>
                      <a:r>
                        <a:rPr lang="sr-Cyrl-RS" sz="2000" kern="100" dirty="0">
                          <a:effectLst/>
                          <a:latin typeface="Calibri" panose="020F0502020204030204" pitchFamily="34" charset="0"/>
                          <a:ea typeface="Times New Roman" panose="02020603050405020304" pitchFamily="18" charset="0"/>
                          <a:cs typeface="Calibri" panose="020F0502020204030204" pitchFamily="34" charset="0"/>
                        </a:rPr>
                        <a:t> Полазници ће моћи да доприносе припреми пословног плана смањења отпада у свом привредном субјекту.</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w="12700" cap="flat" cmpd="sng" algn="ctr">
                      <a:solidFill>
                        <a:srgbClr val="009900"/>
                      </a:solidFill>
                      <a:prstDash val="solid"/>
                      <a:round/>
                      <a:headEnd type="none" w="med" len="med"/>
                      <a:tailEnd type="none" w="med" len="med"/>
                    </a:lnB>
                    <a:noFill/>
                  </a:tcPr>
                </a:tc>
                <a:extLst>
                  <a:ext uri="{0D108BD9-81ED-4DB2-BD59-A6C34878D82A}">
                    <a16:rowId xmlns:a16="http://schemas.microsoft.com/office/drawing/2014/main" xmlns="" val="3027973912"/>
                  </a:ext>
                </a:extLst>
              </a:tr>
            </a:tbl>
          </a:graphicData>
        </a:graphic>
      </p:graphicFrame>
    </p:spTree>
    <p:extLst>
      <p:ext uri="{BB962C8B-B14F-4D97-AF65-F5344CB8AC3E}">
        <p14:creationId xmlns:p14="http://schemas.microsoft.com/office/powerpoint/2010/main" val="17109297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xmlns="" id="{6F535E06-8EB1-62DE-E9EB-1463332A36DC}"/>
              </a:ext>
            </a:extLst>
          </p:cNvPr>
          <p:cNvGraphicFramePr>
            <a:graphicFrameLocks noGrp="1"/>
          </p:cNvGraphicFramePr>
          <p:nvPr>
            <p:extLst>
              <p:ext uri="{D42A27DB-BD31-4B8C-83A1-F6EECF244321}">
                <p14:modId xmlns:p14="http://schemas.microsoft.com/office/powerpoint/2010/main" val="758723688"/>
              </p:ext>
            </p:extLst>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xmlns="" val="3832995452"/>
                    </a:ext>
                  </a:extLst>
                </a:gridCol>
              </a:tblGrid>
              <a:tr h="244705">
                <a:tc>
                  <a:txBody>
                    <a:bodyPr/>
                    <a:lstStyle/>
                    <a:p>
                      <a:pPr algn="l"/>
                      <a:r>
                        <a:rPr lang="ru-RU" sz="2000" dirty="0">
                          <a:solidFill>
                            <a:srgbClr val="009900"/>
                          </a:solidFill>
                        </a:rPr>
                        <a:t>Сесија 2 Смањење количине отпада и поновна употреба отпада</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xmlns="" val="4263483931"/>
                  </a:ext>
                </a:extLst>
              </a:tr>
            </a:tbl>
          </a:graphicData>
        </a:graphic>
      </p:graphicFrame>
      <p:sp>
        <p:nvSpPr>
          <p:cNvPr id="3" name="TextBox 2">
            <a:extLst>
              <a:ext uri="{FF2B5EF4-FFF2-40B4-BE49-F238E27FC236}">
                <a16:creationId xmlns:a16="http://schemas.microsoft.com/office/drawing/2014/main" xmlns="" id="{0A1B7302-CD38-91A9-B975-48953D027AAC}"/>
              </a:ext>
            </a:extLst>
          </p:cNvPr>
          <p:cNvSpPr txBox="1"/>
          <p:nvPr/>
        </p:nvSpPr>
        <p:spPr>
          <a:xfrm>
            <a:off x="354082" y="1028484"/>
            <a:ext cx="4706269" cy="5509200"/>
          </a:xfrm>
          <a:prstGeom prst="rect">
            <a:avLst/>
          </a:prstGeom>
          <a:noFill/>
        </p:spPr>
        <p:txBody>
          <a:bodyPr wrap="square">
            <a:spAutoFit/>
          </a:bodyPr>
          <a:lstStyle/>
          <a:p>
            <a:pPr marL="285750" indent="-285750" algn="just">
              <a:buFont typeface="Arial" panose="020B0604020202020204" pitchFamily="34" charset="0"/>
              <a:buChar char="•"/>
            </a:pPr>
            <a:r>
              <a:rPr lang="ru-RU" sz="2200" b="1" dirty="0"/>
              <a:t>Отпад</a:t>
            </a:r>
            <a:r>
              <a:rPr lang="ru-RU" sz="2200" dirty="0"/>
              <a:t> је свака материја или предмет који власник одбацује, намерава или мора да одбаци, јер више нема употребну вредност за њега. </a:t>
            </a:r>
          </a:p>
          <a:p>
            <a:pPr marL="285750" indent="-285750" algn="just">
              <a:buFont typeface="Arial" panose="020B0604020202020204" pitchFamily="34" charset="0"/>
              <a:buChar char="•"/>
            </a:pPr>
            <a:endParaRPr lang="ru-RU" sz="2200" dirty="0"/>
          </a:p>
          <a:p>
            <a:pPr marL="285750" indent="-285750" algn="just">
              <a:buFont typeface="Arial" panose="020B0604020202020204" pitchFamily="34" charset="0"/>
              <a:buChar char="•"/>
            </a:pPr>
            <a:r>
              <a:rPr lang="ru-RU" sz="2200" dirty="0"/>
              <a:t>Производња отпада је облик неефикасности у савременом свету.</a:t>
            </a:r>
          </a:p>
          <a:p>
            <a:pPr marL="285750" indent="-285750" algn="just">
              <a:buFont typeface="Arial" panose="020B0604020202020204" pitchFamily="34" charset="0"/>
              <a:buChar char="•"/>
            </a:pPr>
            <a:endParaRPr lang="ru-RU" sz="2200" dirty="0"/>
          </a:p>
          <a:p>
            <a:pPr marL="285750" indent="-285750" algn="just">
              <a:buFont typeface="Arial" panose="020B0604020202020204" pitchFamily="34" charset="0"/>
              <a:buChar char="•"/>
            </a:pPr>
            <a:r>
              <a:rPr lang="ru-RU" sz="2200" dirty="0"/>
              <a:t>Производња отпада има економске и еколошке импликације за предузеће. </a:t>
            </a:r>
          </a:p>
          <a:p>
            <a:pPr marL="285750" indent="-285750" algn="just">
              <a:buFont typeface="Arial" panose="020B0604020202020204" pitchFamily="34" charset="0"/>
              <a:buChar char="•"/>
            </a:pPr>
            <a:endParaRPr lang="ru-RU" sz="2200" dirty="0"/>
          </a:p>
          <a:p>
            <a:pPr marL="285750" indent="-285750" algn="just">
              <a:buFont typeface="Arial" panose="020B0604020202020204" pitchFamily="34" charset="0"/>
              <a:buChar char="•"/>
            </a:pPr>
            <a:r>
              <a:rPr lang="ru-RU" sz="2200" dirty="0"/>
              <a:t>На трошкове отпада одлази 4-5% прихода предузећа. </a:t>
            </a:r>
          </a:p>
        </p:txBody>
      </p:sp>
      <p:grpSp>
        <p:nvGrpSpPr>
          <p:cNvPr id="5" name="Group 4">
            <a:extLst>
              <a:ext uri="{FF2B5EF4-FFF2-40B4-BE49-F238E27FC236}">
                <a16:creationId xmlns:a16="http://schemas.microsoft.com/office/drawing/2014/main" xmlns="" id="{ADC0EFB5-6A4A-E695-A19E-E1A863667EA9}"/>
              </a:ext>
            </a:extLst>
          </p:cNvPr>
          <p:cNvGrpSpPr/>
          <p:nvPr/>
        </p:nvGrpSpPr>
        <p:grpSpPr>
          <a:xfrm>
            <a:off x="5197899" y="1178931"/>
            <a:ext cx="6856827" cy="5061995"/>
            <a:chOff x="533302" y="719405"/>
            <a:chExt cx="6856827" cy="5061995"/>
          </a:xfrm>
        </p:grpSpPr>
        <p:sp>
          <p:nvSpPr>
            <p:cNvPr id="6" name="Google Shape;189;p16">
              <a:extLst>
                <a:ext uri="{FF2B5EF4-FFF2-40B4-BE49-F238E27FC236}">
                  <a16:creationId xmlns:a16="http://schemas.microsoft.com/office/drawing/2014/main" xmlns="" id="{DCF9A1F6-F808-5EAD-4ED0-0F1044EFF5EA}"/>
                </a:ext>
              </a:extLst>
            </p:cNvPr>
            <p:cNvSpPr/>
            <p:nvPr/>
          </p:nvSpPr>
          <p:spPr>
            <a:xfrm rot="10800000" flipH="1">
              <a:off x="3841992" y="3644701"/>
              <a:ext cx="1998736" cy="828100"/>
            </a:xfrm>
            <a:custGeom>
              <a:avLst/>
              <a:gdLst/>
              <a:ahLst/>
              <a:cxnLst/>
              <a:rect l="l" t="t" r="r" b="b"/>
              <a:pathLst>
                <a:path w="2181529" h="903833" extrusionOk="0">
                  <a:moveTo>
                    <a:pt x="1659816" y="0"/>
                  </a:moveTo>
                  <a:lnTo>
                    <a:pt x="521816" y="0"/>
                  </a:lnTo>
                  <a:lnTo>
                    <a:pt x="0" y="903834"/>
                  </a:lnTo>
                  <a:lnTo>
                    <a:pt x="2181529" y="903834"/>
                  </a:lnTo>
                  <a:lnTo>
                    <a:pt x="1659816" y="0"/>
                  </a:lnTo>
                  <a:close/>
                </a:path>
              </a:pathLst>
            </a:custGeom>
            <a:solidFill>
              <a:srgbClr val="EBCB38"/>
            </a:solidFill>
            <a:ln>
              <a:noFill/>
            </a:ln>
          </p:spPr>
          <p:txBody>
            <a:bodyPr spcFirstLastPara="1" wrap="square" lIns="91425" tIns="45700" rIns="91425" bIns="45700" anchor="ctr" anchorCtr="0">
              <a:noAutofit/>
            </a:bodyPr>
            <a:lstStyle/>
            <a:p>
              <a:pPr>
                <a:buClr>
                  <a:srgbClr val="000000"/>
                </a:buClr>
                <a:buFont typeface="Arial"/>
                <a:buNone/>
                <a:defRPr/>
              </a:pPr>
              <a:endParaRPr sz="1600" kern="0">
                <a:solidFill>
                  <a:srgbClr val="000000"/>
                </a:solidFill>
                <a:latin typeface="Calibri" panose="020F0502020204030204" pitchFamily="34" charset="0"/>
                <a:ea typeface="Arial"/>
                <a:cs typeface="Calibri" panose="020F0502020204030204" pitchFamily="34" charset="0"/>
                <a:sym typeface="Arial"/>
              </a:endParaRPr>
            </a:p>
          </p:txBody>
        </p:sp>
        <p:sp>
          <p:nvSpPr>
            <p:cNvPr id="7" name="Google Shape;190;p16">
              <a:extLst>
                <a:ext uri="{FF2B5EF4-FFF2-40B4-BE49-F238E27FC236}">
                  <a16:creationId xmlns:a16="http://schemas.microsoft.com/office/drawing/2014/main" xmlns="" id="{9F413EB7-6086-B3B3-BB0A-65575B5819BE}"/>
                </a:ext>
              </a:extLst>
            </p:cNvPr>
            <p:cNvSpPr/>
            <p:nvPr/>
          </p:nvSpPr>
          <p:spPr>
            <a:xfrm rot="10800000" flipH="1">
              <a:off x="3320669" y="2741774"/>
              <a:ext cx="3041476" cy="828005"/>
            </a:xfrm>
            <a:custGeom>
              <a:avLst/>
              <a:gdLst/>
              <a:ahLst/>
              <a:cxnLst/>
              <a:rect l="l" t="t" r="r" b="b"/>
              <a:pathLst>
                <a:path w="3319632" h="903730" extrusionOk="0">
                  <a:moveTo>
                    <a:pt x="2797817" y="0"/>
                  </a:moveTo>
                  <a:lnTo>
                    <a:pt x="521816" y="0"/>
                  </a:lnTo>
                  <a:lnTo>
                    <a:pt x="0" y="903730"/>
                  </a:lnTo>
                  <a:lnTo>
                    <a:pt x="3319633" y="903730"/>
                  </a:lnTo>
                  <a:lnTo>
                    <a:pt x="2797817" y="0"/>
                  </a:lnTo>
                  <a:close/>
                </a:path>
              </a:pathLst>
            </a:custGeom>
            <a:solidFill>
              <a:srgbClr val="0D95BC"/>
            </a:solidFill>
            <a:ln>
              <a:noFill/>
            </a:ln>
          </p:spPr>
          <p:txBody>
            <a:bodyPr spcFirstLastPara="1" wrap="square" lIns="91425" tIns="45700" rIns="91425" bIns="45700" anchor="ctr" anchorCtr="0">
              <a:noAutofit/>
            </a:bodyPr>
            <a:lstStyle/>
            <a:p>
              <a:pPr>
                <a:buClr>
                  <a:srgbClr val="000000"/>
                </a:buClr>
                <a:buFont typeface="Arial"/>
                <a:buNone/>
                <a:defRPr/>
              </a:pPr>
              <a:endParaRPr sz="1600" kern="0">
                <a:solidFill>
                  <a:srgbClr val="000000"/>
                </a:solidFill>
                <a:latin typeface="Calibri" panose="020F0502020204030204" pitchFamily="34" charset="0"/>
                <a:ea typeface="Arial"/>
                <a:cs typeface="Calibri" panose="020F0502020204030204" pitchFamily="34" charset="0"/>
                <a:sym typeface="Arial"/>
              </a:endParaRPr>
            </a:p>
          </p:txBody>
        </p:sp>
        <p:sp>
          <p:nvSpPr>
            <p:cNvPr id="8" name="Google Shape;191;p16">
              <a:extLst>
                <a:ext uri="{FF2B5EF4-FFF2-40B4-BE49-F238E27FC236}">
                  <a16:creationId xmlns:a16="http://schemas.microsoft.com/office/drawing/2014/main" xmlns="" id="{E90241DC-AB3A-6EF2-6151-56837E890CC2}"/>
                </a:ext>
              </a:extLst>
            </p:cNvPr>
            <p:cNvSpPr/>
            <p:nvPr/>
          </p:nvSpPr>
          <p:spPr>
            <a:xfrm rot="10800000" flipH="1">
              <a:off x="2799347" y="1841119"/>
              <a:ext cx="4081285" cy="827437"/>
            </a:xfrm>
            <a:custGeom>
              <a:avLst/>
              <a:gdLst/>
              <a:ahLst/>
              <a:cxnLst/>
              <a:rect l="l" t="t" r="r" b="b"/>
              <a:pathLst>
                <a:path w="4454535" h="903110" extrusionOk="0">
                  <a:moveTo>
                    <a:pt x="3933133" y="0"/>
                  </a:moveTo>
                  <a:lnTo>
                    <a:pt x="521403" y="0"/>
                  </a:lnTo>
                  <a:lnTo>
                    <a:pt x="0" y="903111"/>
                  </a:lnTo>
                  <a:lnTo>
                    <a:pt x="4454536" y="903111"/>
                  </a:lnTo>
                  <a:lnTo>
                    <a:pt x="3933133" y="0"/>
                  </a:lnTo>
                  <a:close/>
                </a:path>
              </a:pathLst>
            </a:custGeom>
            <a:solidFill>
              <a:srgbClr val="F36F13"/>
            </a:solidFill>
            <a:ln>
              <a:noFill/>
            </a:ln>
          </p:spPr>
          <p:txBody>
            <a:bodyPr spcFirstLastPara="1" wrap="square" lIns="91425" tIns="45700" rIns="91425" bIns="45700" anchor="ctr" anchorCtr="0">
              <a:noAutofit/>
            </a:bodyPr>
            <a:lstStyle/>
            <a:p>
              <a:pPr>
                <a:buClr>
                  <a:srgbClr val="000000"/>
                </a:buClr>
                <a:buFont typeface="Arial"/>
                <a:buNone/>
                <a:defRPr/>
              </a:pPr>
              <a:endParaRPr sz="1600" kern="0">
                <a:solidFill>
                  <a:srgbClr val="000000"/>
                </a:solidFill>
                <a:latin typeface="Calibri" panose="020F0502020204030204" pitchFamily="34" charset="0"/>
                <a:ea typeface="Arial"/>
                <a:cs typeface="Calibri" panose="020F0502020204030204" pitchFamily="34" charset="0"/>
                <a:sym typeface="Arial"/>
              </a:endParaRPr>
            </a:p>
          </p:txBody>
        </p:sp>
        <p:sp>
          <p:nvSpPr>
            <p:cNvPr id="9" name="Google Shape;192;p16">
              <a:extLst>
                <a:ext uri="{FF2B5EF4-FFF2-40B4-BE49-F238E27FC236}">
                  <a16:creationId xmlns:a16="http://schemas.microsoft.com/office/drawing/2014/main" xmlns="" id="{537E053C-043F-C4E3-4E60-8EFC59FDB2FA}"/>
                </a:ext>
              </a:extLst>
            </p:cNvPr>
            <p:cNvSpPr/>
            <p:nvPr/>
          </p:nvSpPr>
          <p:spPr>
            <a:xfrm rot="10800000" flipH="1">
              <a:off x="2280294" y="939801"/>
              <a:ext cx="5109835" cy="828100"/>
            </a:xfrm>
            <a:custGeom>
              <a:avLst/>
              <a:gdLst/>
              <a:ahLst/>
              <a:cxnLst/>
              <a:rect l="l" t="t" r="r" b="b"/>
              <a:pathLst>
                <a:path w="5577151" h="903833" extrusionOk="0">
                  <a:moveTo>
                    <a:pt x="5577152" y="903833"/>
                  </a:moveTo>
                  <a:lnTo>
                    <a:pt x="5059157" y="0"/>
                  </a:lnTo>
                  <a:lnTo>
                    <a:pt x="517996" y="0"/>
                  </a:lnTo>
                  <a:lnTo>
                    <a:pt x="0" y="903833"/>
                  </a:lnTo>
                  <a:lnTo>
                    <a:pt x="5577152" y="903833"/>
                  </a:lnTo>
                  <a:close/>
                </a:path>
              </a:pathLst>
            </a:custGeom>
            <a:solidFill>
              <a:srgbClr val="00B09B"/>
            </a:solidFill>
            <a:ln>
              <a:noFill/>
            </a:ln>
          </p:spPr>
          <p:txBody>
            <a:bodyPr spcFirstLastPara="1" wrap="square" lIns="91425" tIns="45700" rIns="91425" bIns="45700" anchor="ctr" anchorCtr="0">
              <a:noAutofit/>
            </a:bodyPr>
            <a:lstStyle/>
            <a:p>
              <a:pPr>
                <a:buClr>
                  <a:srgbClr val="000000"/>
                </a:buClr>
                <a:buFont typeface="Arial"/>
                <a:buNone/>
                <a:defRPr/>
              </a:pPr>
              <a:endParaRPr sz="1600" kern="0">
                <a:solidFill>
                  <a:srgbClr val="000000"/>
                </a:solidFill>
                <a:latin typeface="Calibri" panose="020F0502020204030204" pitchFamily="34" charset="0"/>
                <a:ea typeface="Arial"/>
                <a:cs typeface="Calibri" panose="020F0502020204030204" pitchFamily="34" charset="0"/>
                <a:sym typeface="Arial"/>
              </a:endParaRPr>
            </a:p>
          </p:txBody>
        </p:sp>
        <p:sp>
          <p:nvSpPr>
            <p:cNvPr id="10" name="Google Shape;198;p16">
              <a:extLst>
                <a:ext uri="{FF2B5EF4-FFF2-40B4-BE49-F238E27FC236}">
                  <a16:creationId xmlns:a16="http://schemas.microsoft.com/office/drawing/2014/main" xmlns="" id="{4C824F6D-1A9A-E9DE-3A29-7A914E2BD26E}"/>
                </a:ext>
              </a:extLst>
            </p:cNvPr>
            <p:cNvSpPr/>
            <p:nvPr/>
          </p:nvSpPr>
          <p:spPr>
            <a:xfrm rot="10800000" flipH="1">
              <a:off x="4363315" y="4547721"/>
              <a:ext cx="956090" cy="828005"/>
            </a:xfrm>
            <a:custGeom>
              <a:avLst/>
              <a:gdLst/>
              <a:ahLst/>
              <a:cxnLst/>
              <a:rect l="l" t="t" r="r" b="b"/>
              <a:pathLst>
                <a:path w="1043528" h="903730" extrusionOk="0">
                  <a:moveTo>
                    <a:pt x="521816" y="0"/>
                  </a:moveTo>
                  <a:lnTo>
                    <a:pt x="0" y="903730"/>
                  </a:lnTo>
                  <a:lnTo>
                    <a:pt x="1043528" y="903730"/>
                  </a:lnTo>
                  <a:lnTo>
                    <a:pt x="521816" y="0"/>
                  </a:lnTo>
                  <a:close/>
                </a:path>
              </a:pathLst>
            </a:custGeom>
            <a:solidFill>
              <a:srgbClr val="C13018"/>
            </a:solidFill>
            <a:ln>
              <a:noFill/>
            </a:ln>
          </p:spPr>
          <p:txBody>
            <a:bodyPr spcFirstLastPara="1" wrap="square" lIns="91425" tIns="45700" rIns="91425" bIns="45700" anchor="ctr" anchorCtr="0">
              <a:noAutofit/>
            </a:bodyPr>
            <a:lstStyle/>
            <a:p>
              <a:pPr>
                <a:buClr>
                  <a:srgbClr val="000000"/>
                </a:buClr>
                <a:buFont typeface="Arial"/>
                <a:buNone/>
                <a:defRPr/>
              </a:pPr>
              <a:endParaRPr sz="1600" kern="0">
                <a:solidFill>
                  <a:srgbClr val="000000"/>
                </a:solidFill>
                <a:latin typeface="Calibri" panose="020F0502020204030204" pitchFamily="34" charset="0"/>
                <a:ea typeface="Arial"/>
                <a:cs typeface="Calibri" panose="020F0502020204030204" pitchFamily="34" charset="0"/>
                <a:sym typeface="Arial"/>
              </a:endParaRPr>
            </a:p>
          </p:txBody>
        </p:sp>
        <p:sp>
          <p:nvSpPr>
            <p:cNvPr id="11" name="Google Shape;199;p16">
              <a:extLst>
                <a:ext uri="{FF2B5EF4-FFF2-40B4-BE49-F238E27FC236}">
                  <a16:creationId xmlns:a16="http://schemas.microsoft.com/office/drawing/2014/main" xmlns="" id="{2E406058-7328-0C60-CA4D-18F4B2319147}"/>
                </a:ext>
              </a:extLst>
            </p:cNvPr>
            <p:cNvSpPr txBox="1"/>
            <p:nvPr/>
          </p:nvSpPr>
          <p:spPr>
            <a:xfrm>
              <a:off x="2644707" y="922985"/>
              <a:ext cx="4381008" cy="830956"/>
            </a:xfrm>
            <a:prstGeom prst="rect">
              <a:avLst/>
            </a:prstGeom>
            <a:noFill/>
            <a:ln>
              <a:noFill/>
            </a:ln>
          </p:spPr>
          <p:txBody>
            <a:bodyPr spcFirstLastPara="1" wrap="square" lIns="91425" tIns="45700" rIns="91425" bIns="45700" anchor="t" anchorCtr="0">
              <a:spAutoFit/>
            </a:bodyPr>
            <a:lstStyle/>
            <a:p>
              <a:pPr algn="ctr">
                <a:buClr>
                  <a:srgbClr val="000000"/>
                </a:buClr>
                <a:buFont typeface="Arial"/>
                <a:buNone/>
                <a:defRPr/>
              </a:pPr>
              <a:r>
                <a:rPr lang="ru-RU" sz="1600" b="1" kern="0" dirty="0">
                  <a:solidFill>
                    <a:srgbClr val="FFFFFF"/>
                  </a:solidFill>
                  <a:latin typeface="Calibri" panose="020F0502020204030204" pitchFamily="34" charset="0"/>
                  <a:ea typeface="Quattrocento Sans"/>
                  <a:cs typeface="Calibri" panose="020F0502020204030204" pitchFamily="34" charset="0"/>
                  <a:sym typeface="Quattrocento Sans"/>
                </a:rPr>
                <a:t>Превенција стварања отпада и смањење отпада</a:t>
              </a:r>
            </a:p>
            <a:p>
              <a:pPr algn="ctr">
                <a:buClr>
                  <a:srgbClr val="000000"/>
                </a:buClr>
                <a:buFont typeface="Arial"/>
                <a:buNone/>
                <a:defRPr/>
              </a:pPr>
              <a:r>
                <a:rPr lang="ru-RU" sz="1600" b="1" kern="0" dirty="0">
                  <a:solidFill>
                    <a:srgbClr val="FFFFFF"/>
                  </a:solidFill>
                  <a:latin typeface="Calibri" panose="020F0502020204030204" pitchFamily="34" charset="0"/>
                  <a:ea typeface="Quattrocento Sans"/>
                  <a:cs typeface="Calibri" panose="020F0502020204030204" pitchFamily="34" charset="0"/>
                  <a:sym typeface="Quattrocento Sans"/>
                </a:rPr>
                <a:t>(</a:t>
              </a:r>
              <a:r>
                <a:rPr lang="en-US" sz="1600" b="1" kern="0" dirty="0">
                  <a:solidFill>
                    <a:srgbClr val="FFFFFF"/>
                  </a:solidFill>
                  <a:latin typeface="Calibri" panose="020F0502020204030204" pitchFamily="34" charset="0"/>
                  <a:ea typeface="Quattrocento Sans"/>
                  <a:cs typeface="Calibri" panose="020F0502020204030204" pitchFamily="34" charset="0"/>
                  <a:sym typeface="Quattrocento Sans"/>
                </a:rPr>
                <a:t>Avoid / Reduce)</a:t>
              </a:r>
              <a:endParaRPr sz="1600" kern="0" dirty="0">
                <a:solidFill>
                  <a:srgbClr val="000000"/>
                </a:solidFill>
                <a:latin typeface="Calibri" panose="020F0502020204030204" pitchFamily="34" charset="0"/>
                <a:cs typeface="Calibri" panose="020F0502020204030204" pitchFamily="34" charset="0"/>
                <a:sym typeface="Arial"/>
              </a:endParaRPr>
            </a:p>
          </p:txBody>
        </p:sp>
        <p:sp>
          <p:nvSpPr>
            <p:cNvPr id="12" name="Google Shape;200;p16">
              <a:extLst>
                <a:ext uri="{FF2B5EF4-FFF2-40B4-BE49-F238E27FC236}">
                  <a16:creationId xmlns:a16="http://schemas.microsoft.com/office/drawing/2014/main" xmlns="" id="{925C3D6F-AED1-0E06-AA01-975EF52C0A97}"/>
                </a:ext>
              </a:extLst>
            </p:cNvPr>
            <p:cNvSpPr txBox="1"/>
            <p:nvPr/>
          </p:nvSpPr>
          <p:spPr>
            <a:xfrm>
              <a:off x="3607067" y="1928089"/>
              <a:ext cx="2478314" cy="584735"/>
            </a:xfrm>
            <a:prstGeom prst="rect">
              <a:avLst/>
            </a:prstGeom>
            <a:noFill/>
            <a:ln>
              <a:noFill/>
            </a:ln>
          </p:spPr>
          <p:txBody>
            <a:bodyPr spcFirstLastPara="1" wrap="square" lIns="91425" tIns="45700" rIns="91425" bIns="45700" anchor="t" anchorCtr="0">
              <a:spAutoFit/>
            </a:bodyPr>
            <a:lstStyle/>
            <a:p>
              <a:pPr algn="ctr">
                <a:buClr>
                  <a:srgbClr val="000000"/>
                </a:buClr>
                <a:buFont typeface="Arial"/>
                <a:buNone/>
                <a:defRPr/>
              </a:pPr>
              <a:r>
                <a:rPr lang="mk-MK" sz="1600" b="1" kern="0" dirty="0">
                  <a:solidFill>
                    <a:srgbClr val="FFFFFF"/>
                  </a:solidFill>
                  <a:latin typeface="Calibri" panose="020F0502020204030204" pitchFamily="34" charset="0"/>
                  <a:ea typeface="Quattrocento Sans"/>
                  <a:cs typeface="Calibri" panose="020F0502020204030204" pitchFamily="34" charset="0"/>
                  <a:sym typeface="Quattrocento Sans"/>
                </a:rPr>
                <a:t>Поновна употреба</a:t>
              </a:r>
            </a:p>
            <a:p>
              <a:pPr algn="ctr">
                <a:buClr>
                  <a:srgbClr val="000000"/>
                </a:buClr>
                <a:buFont typeface="Arial"/>
                <a:buNone/>
                <a:defRPr/>
              </a:pPr>
              <a:r>
                <a:rPr lang="mk-MK" sz="1600" b="1" kern="0" dirty="0">
                  <a:solidFill>
                    <a:srgbClr val="FFFFFF"/>
                  </a:solidFill>
                  <a:latin typeface="Calibri" panose="020F0502020204030204" pitchFamily="34" charset="0"/>
                  <a:ea typeface="Quattrocento Sans"/>
                  <a:cs typeface="Calibri" panose="020F0502020204030204" pitchFamily="34" charset="0"/>
                  <a:sym typeface="Quattrocento Sans"/>
                </a:rPr>
                <a:t>(</a:t>
              </a:r>
              <a:r>
                <a:rPr lang="en-US" sz="1600" b="1" kern="0" dirty="0">
                  <a:solidFill>
                    <a:srgbClr val="FFFFFF"/>
                  </a:solidFill>
                  <a:latin typeface="Calibri" panose="020F0502020204030204" pitchFamily="34" charset="0"/>
                  <a:ea typeface="Quattrocento Sans"/>
                  <a:cs typeface="Calibri" panose="020F0502020204030204" pitchFamily="34" charset="0"/>
                  <a:sym typeface="Quattrocento Sans"/>
                </a:rPr>
                <a:t>Reuse)</a:t>
              </a:r>
              <a:endParaRPr sz="1600" kern="0" dirty="0">
                <a:solidFill>
                  <a:srgbClr val="000000"/>
                </a:solidFill>
                <a:latin typeface="Calibri" panose="020F0502020204030204" pitchFamily="34" charset="0"/>
                <a:cs typeface="Calibri" panose="020F0502020204030204" pitchFamily="34" charset="0"/>
                <a:sym typeface="Arial"/>
              </a:endParaRPr>
            </a:p>
          </p:txBody>
        </p:sp>
        <p:sp>
          <p:nvSpPr>
            <p:cNvPr id="13" name="Google Shape;201;p16">
              <a:extLst>
                <a:ext uri="{FF2B5EF4-FFF2-40B4-BE49-F238E27FC236}">
                  <a16:creationId xmlns:a16="http://schemas.microsoft.com/office/drawing/2014/main" xmlns="" id="{0679E70C-12BD-B6CF-BF82-854B6E7DBD52}"/>
                </a:ext>
              </a:extLst>
            </p:cNvPr>
            <p:cNvSpPr txBox="1"/>
            <p:nvPr/>
          </p:nvSpPr>
          <p:spPr>
            <a:xfrm>
              <a:off x="3891475" y="2800016"/>
              <a:ext cx="1762982" cy="584735"/>
            </a:xfrm>
            <a:prstGeom prst="rect">
              <a:avLst/>
            </a:prstGeom>
            <a:noFill/>
            <a:ln>
              <a:noFill/>
            </a:ln>
          </p:spPr>
          <p:txBody>
            <a:bodyPr spcFirstLastPara="1" wrap="square" lIns="91425" tIns="45700" rIns="91425" bIns="45700" anchor="t" anchorCtr="0">
              <a:spAutoFit/>
            </a:bodyPr>
            <a:lstStyle/>
            <a:p>
              <a:pPr algn="ctr">
                <a:buClr>
                  <a:srgbClr val="000000"/>
                </a:buClr>
                <a:buFont typeface="Arial"/>
                <a:buNone/>
                <a:defRPr/>
              </a:pPr>
              <a:r>
                <a:rPr lang="mk-MK" sz="1600" b="1" kern="0" dirty="0">
                  <a:solidFill>
                    <a:srgbClr val="FFFFFF"/>
                  </a:solidFill>
                  <a:latin typeface="Calibri" panose="020F0502020204030204" pitchFamily="34" charset="0"/>
                  <a:ea typeface="Quattrocento Sans"/>
                  <a:cs typeface="Calibri" panose="020F0502020204030204" pitchFamily="34" charset="0"/>
                  <a:sym typeface="Quattrocento Sans"/>
                </a:rPr>
                <a:t>Рециклажа </a:t>
              </a:r>
            </a:p>
            <a:p>
              <a:pPr algn="ctr">
                <a:buClr>
                  <a:srgbClr val="000000"/>
                </a:buClr>
                <a:buFont typeface="Arial"/>
                <a:buNone/>
                <a:defRPr/>
              </a:pPr>
              <a:r>
                <a:rPr lang="mk-MK" sz="1600" b="1" kern="0" dirty="0">
                  <a:solidFill>
                    <a:srgbClr val="FFFFFF"/>
                  </a:solidFill>
                  <a:latin typeface="Calibri" panose="020F0502020204030204" pitchFamily="34" charset="0"/>
                  <a:ea typeface="Quattrocento Sans"/>
                  <a:cs typeface="Calibri" panose="020F0502020204030204" pitchFamily="34" charset="0"/>
                  <a:sym typeface="Quattrocento Sans"/>
                </a:rPr>
                <a:t>(</a:t>
              </a:r>
              <a:r>
                <a:rPr lang="en-US" sz="1600" b="1" kern="0" dirty="0">
                  <a:solidFill>
                    <a:srgbClr val="FFFFFF"/>
                  </a:solidFill>
                  <a:latin typeface="Calibri" panose="020F0502020204030204" pitchFamily="34" charset="0"/>
                  <a:ea typeface="Quattrocento Sans"/>
                  <a:cs typeface="Calibri" panose="020F0502020204030204" pitchFamily="34" charset="0"/>
                  <a:sym typeface="Quattrocento Sans"/>
                </a:rPr>
                <a:t>Recycle)</a:t>
              </a:r>
              <a:endParaRPr sz="1600" b="1" kern="0" dirty="0">
                <a:solidFill>
                  <a:srgbClr val="FFFFFF"/>
                </a:solidFill>
                <a:latin typeface="Calibri" panose="020F0502020204030204" pitchFamily="34" charset="0"/>
                <a:ea typeface="Quattrocento Sans"/>
                <a:cs typeface="Calibri" panose="020F0502020204030204" pitchFamily="34" charset="0"/>
                <a:sym typeface="Quattrocento Sans"/>
              </a:endParaRPr>
            </a:p>
          </p:txBody>
        </p:sp>
        <p:sp>
          <p:nvSpPr>
            <p:cNvPr id="14" name="Google Shape;202;p16">
              <a:extLst>
                <a:ext uri="{FF2B5EF4-FFF2-40B4-BE49-F238E27FC236}">
                  <a16:creationId xmlns:a16="http://schemas.microsoft.com/office/drawing/2014/main" xmlns="" id="{21869AE7-89C9-E823-C6A7-B16AF350E14B}"/>
                </a:ext>
              </a:extLst>
            </p:cNvPr>
            <p:cNvSpPr txBox="1"/>
            <p:nvPr/>
          </p:nvSpPr>
          <p:spPr>
            <a:xfrm>
              <a:off x="3607067" y="3604171"/>
              <a:ext cx="2350304" cy="830956"/>
            </a:xfrm>
            <a:prstGeom prst="rect">
              <a:avLst/>
            </a:prstGeom>
            <a:noFill/>
            <a:ln>
              <a:noFill/>
            </a:ln>
          </p:spPr>
          <p:txBody>
            <a:bodyPr spcFirstLastPara="1" wrap="square" lIns="91425" tIns="45700" rIns="91425" bIns="45700" anchor="t" anchorCtr="0">
              <a:spAutoFit/>
            </a:bodyPr>
            <a:lstStyle/>
            <a:p>
              <a:pPr algn="ctr">
                <a:buClr>
                  <a:srgbClr val="000000"/>
                </a:buClr>
                <a:buFont typeface="Arial"/>
                <a:buNone/>
                <a:defRPr/>
              </a:pPr>
              <a:r>
                <a:rPr lang="ru-RU" sz="1600" b="1" kern="0" dirty="0">
                  <a:solidFill>
                    <a:srgbClr val="FFFFFF"/>
                  </a:solidFill>
                  <a:latin typeface="Calibri" panose="020F0502020204030204" pitchFamily="34" charset="0"/>
                  <a:ea typeface="Quattrocento Sans"/>
                  <a:cs typeface="Calibri" panose="020F0502020204030204" pitchFamily="34" charset="0"/>
                  <a:sym typeface="Quattrocento Sans"/>
                </a:rPr>
                <a:t>Регенерација или искоришћење (Recovery)</a:t>
              </a:r>
              <a:endParaRPr sz="1600" b="1" kern="0" dirty="0">
                <a:solidFill>
                  <a:srgbClr val="FFFFFF"/>
                </a:solidFill>
                <a:latin typeface="Calibri" panose="020F0502020204030204" pitchFamily="34" charset="0"/>
                <a:ea typeface="Quattrocento Sans"/>
                <a:cs typeface="Calibri" panose="020F0502020204030204" pitchFamily="34" charset="0"/>
                <a:sym typeface="Quattrocento Sans"/>
              </a:endParaRPr>
            </a:p>
          </p:txBody>
        </p:sp>
        <p:sp>
          <p:nvSpPr>
            <p:cNvPr id="98" name="Google Shape;203;p16">
              <a:extLst>
                <a:ext uri="{FF2B5EF4-FFF2-40B4-BE49-F238E27FC236}">
                  <a16:creationId xmlns:a16="http://schemas.microsoft.com/office/drawing/2014/main" xmlns="" id="{6E7D0B95-3F7F-A5E3-24BD-B91A4FEDDB09}"/>
                </a:ext>
              </a:extLst>
            </p:cNvPr>
            <p:cNvSpPr txBox="1"/>
            <p:nvPr/>
          </p:nvSpPr>
          <p:spPr>
            <a:xfrm>
              <a:off x="4293489" y="4561634"/>
              <a:ext cx="1183385" cy="523180"/>
            </a:xfrm>
            <a:prstGeom prst="rect">
              <a:avLst/>
            </a:prstGeom>
            <a:noFill/>
            <a:ln>
              <a:noFill/>
            </a:ln>
          </p:spPr>
          <p:txBody>
            <a:bodyPr spcFirstLastPara="1" wrap="square" lIns="91425" tIns="45700" rIns="91425" bIns="45700" anchor="t" anchorCtr="0">
              <a:spAutoFit/>
            </a:bodyPr>
            <a:lstStyle/>
            <a:p>
              <a:pPr algn="ctr">
                <a:buClr>
                  <a:srgbClr val="000000"/>
                </a:buClr>
                <a:defRPr/>
              </a:pPr>
              <a:r>
                <a:rPr lang="mk-MK" sz="1200" b="1" kern="0" dirty="0">
                  <a:solidFill>
                    <a:srgbClr val="FFFFFF"/>
                  </a:solidFill>
                  <a:latin typeface="Calibri" panose="020F0502020204030204" pitchFamily="34" charset="0"/>
                  <a:cs typeface="Calibri" panose="020F0502020204030204" pitchFamily="34" charset="0"/>
                  <a:sym typeface="Quattrocento Sans"/>
                </a:rPr>
                <a:t>Одлагање</a:t>
              </a:r>
              <a:endParaRPr lang="mk-MK" sz="1600" b="1" kern="0" dirty="0">
                <a:solidFill>
                  <a:srgbClr val="FFFFFF"/>
                </a:solidFill>
                <a:latin typeface="Calibri" panose="020F0502020204030204" pitchFamily="34" charset="0"/>
                <a:cs typeface="Calibri" panose="020F0502020204030204" pitchFamily="34" charset="0"/>
                <a:sym typeface="Quattrocento Sans"/>
              </a:endParaRPr>
            </a:p>
            <a:p>
              <a:pPr algn="ctr">
                <a:buClr>
                  <a:srgbClr val="000000"/>
                </a:buClr>
                <a:defRPr/>
              </a:pPr>
              <a:r>
                <a:rPr lang="mk-MK" sz="1600" b="1" kern="0" dirty="0">
                  <a:solidFill>
                    <a:srgbClr val="FFFFFF"/>
                  </a:solidFill>
                  <a:latin typeface="Calibri" panose="020F0502020204030204" pitchFamily="34" charset="0"/>
                  <a:cs typeface="Calibri" panose="020F0502020204030204" pitchFamily="34" charset="0"/>
                  <a:sym typeface="Quattrocento Sans"/>
                </a:rPr>
                <a:t>(</a:t>
              </a:r>
              <a:r>
                <a:rPr lang="en-US" sz="1600" b="1" kern="0" dirty="0">
                  <a:solidFill>
                    <a:srgbClr val="FFFFFF"/>
                  </a:solidFill>
                  <a:latin typeface="Calibri" panose="020F0502020204030204" pitchFamily="34" charset="0"/>
                  <a:cs typeface="Calibri" panose="020F0502020204030204" pitchFamily="34" charset="0"/>
                  <a:sym typeface="Quattrocento Sans"/>
                </a:rPr>
                <a:t>Disposal)</a:t>
              </a:r>
              <a:endParaRPr sz="1600" b="1" kern="0" dirty="0">
                <a:solidFill>
                  <a:srgbClr val="FFFFFF"/>
                </a:solidFill>
                <a:latin typeface="Calibri" panose="020F0502020204030204" pitchFamily="34" charset="0"/>
                <a:cs typeface="Calibri" panose="020F0502020204030204" pitchFamily="34" charset="0"/>
                <a:sym typeface="Quattrocento Sans"/>
              </a:endParaRPr>
            </a:p>
          </p:txBody>
        </p:sp>
        <p:sp>
          <p:nvSpPr>
            <p:cNvPr id="99" name="Google Shape;209;p16">
              <a:extLst>
                <a:ext uri="{FF2B5EF4-FFF2-40B4-BE49-F238E27FC236}">
                  <a16:creationId xmlns:a16="http://schemas.microsoft.com/office/drawing/2014/main" xmlns="" id="{F0BF575E-0C67-6EB3-39BD-4566572A0EB5}"/>
                </a:ext>
              </a:extLst>
            </p:cNvPr>
            <p:cNvSpPr/>
            <p:nvPr/>
          </p:nvSpPr>
          <p:spPr>
            <a:xfrm rot="3637082">
              <a:off x="656018" y="3035359"/>
              <a:ext cx="5061995" cy="430087"/>
            </a:xfrm>
            <a:prstGeom prst="rightArrow">
              <a:avLst>
                <a:gd name="adj1" fmla="val 50000"/>
                <a:gd name="adj2" fmla="val 50000"/>
              </a:avLst>
            </a:prstGeom>
            <a:solidFill>
              <a:srgbClr val="D9D4D7"/>
            </a:solidFill>
            <a:ln>
              <a:noFill/>
            </a:ln>
          </p:spPr>
          <p:txBody>
            <a:bodyPr spcFirstLastPara="1" wrap="square" lIns="91425" tIns="45700" rIns="91425" bIns="45700" anchor="ctr" anchorCtr="0">
              <a:noAutofit/>
            </a:bodyPr>
            <a:lstStyle/>
            <a:p>
              <a:pPr algn="ctr">
                <a:buClr>
                  <a:srgbClr val="000000"/>
                </a:buClr>
                <a:buFont typeface="Arial"/>
                <a:buNone/>
                <a:defRPr/>
              </a:pPr>
              <a:endParaRPr sz="1600" kern="0">
                <a:solidFill>
                  <a:srgbClr val="FFFFFF"/>
                </a:solidFill>
                <a:latin typeface="Calibri" panose="020F0502020204030204" pitchFamily="34" charset="0"/>
                <a:ea typeface="Arial"/>
                <a:cs typeface="Calibri" panose="020F0502020204030204" pitchFamily="34" charset="0"/>
                <a:sym typeface="Arial"/>
              </a:endParaRPr>
            </a:p>
          </p:txBody>
        </p:sp>
        <p:sp>
          <p:nvSpPr>
            <p:cNvPr id="100" name="Google Shape;210;p16">
              <a:extLst>
                <a:ext uri="{FF2B5EF4-FFF2-40B4-BE49-F238E27FC236}">
                  <a16:creationId xmlns:a16="http://schemas.microsoft.com/office/drawing/2014/main" xmlns="" id="{88DE4579-3E7A-299A-2CCD-BC6695F0E309}"/>
                </a:ext>
              </a:extLst>
            </p:cNvPr>
            <p:cNvSpPr txBox="1"/>
            <p:nvPr/>
          </p:nvSpPr>
          <p:spPr>
            <a:xfrm>
              <a:off x="533302" y="1215352"/>
              <a:ext cx="1604563" cy="830956"/>
            </a:xfrm>
            <a:prstGeom prst="rect">
              <a:avLst/>
            </a:prstGeom>
            <a:noFill/>
            <a:ln>
              <a:noFill/>
            </a:ln>
          </p:spPr>
          <p:txBody>
            <a:bodyPr spcFirstLastPara="1" wrap="square" lIns="91425" tIns="45700" rIns="91425" bIns="45700" anchor="t" anchorCtr="0">
              <a:spAutoFit/>
            </a:bodyPr>
            <a:lstStyle/>
            <a:p>
              <a:pPr algn="r">
                <a:buClr>
                  <a:srgbClr val="000000"/>
                </a:buClr>
                <a:buFont typeface="Arial"/>
                <a:buNone/>
                <a:defRPr/>
              </a:pPr>
              <a:r>
                <a:rPr lang="mk-MK" sz="1600" b="1" kern="0" dirty="0">
                  <a:solidFill>
                    <a:srgbClr val="3F3F3F"/>
                  </a:solidFill>
                  <a:latin typeface="Calibri" panose="020F0502020204030204" pitchFamily="34" charset="0"/>
                  <a:ea typeface="Quattrocento Sans"/>
                  <a:cs typeface="Calibri" panose="020F0502020204030204" pitchFamily="34" charset="0"/>
                  <a:sym typeface="Quattrocento Sans"/>
                </a:rPr>
                <a:t>Најпожељнија опција (највећи утицај)</a:t>
              </a:r>
            </a:p>
          </p:txBody>
        </p:sp>
        <p:sp>
          <p:nvSpPr>
            <p:cNvPr id="101" name="Google Shape;211;p16">
              <a:extLst>
                <a:ext uri="{FF2B5EF4-FFF2-40B4-BE49-F238E27FC236}">
                  <a16:creationId xmlns:a16="http://schemas.microsoft.com/office/drawing/2014/main" xmlns="" id="{3F386BEE-9429-BFA6-A4AC-9074C133D0B6}"/>
                </a:ext>
              </a:extLst>
            </p:cNvPr>
            <p:cNvSpPr txBox="1"/>
            <p:nvPr/>
          </p:nvSpPr>
          <p:spPr>
            <a:xfrm>
              <a:off x="2098862" y="4823224"/>
              <a:ext cx="1814450" cy="830956"/>
            </a:xfrm>
            <a:prstGeom prst="rect">
              <a:avLst/>
            </a:prstGeom>
            <a:noFill/>
            <a:ln>
              <a:noFill/>
            </a:ln>
          </p:spPr>
          <p:txBody>
            <a:bodyPr spcFirstLastPara="1" wrap="square" lIns="91425" tIns="45700" rIns="91425" bIns="45700" anchor="t"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sr-Cyrl-RS" sz="1600" b="1" i="0" u="none" strike="noStrike" kern="1200" cap="none" spc="0" normalizeH="0" baseline="0" noProof="0" dirty="0">
                  <a:ln>
                    <a:noFill/>
                  </a:ln>
                  <a:solidFill>
                    <a:prstClr val="black">
                      <a:lumMod val="75000"/>
                      <a:lumOff val="25000"/>
                    </a:prstClr>
                  </a:solidFill>
                  <a:effectLst/>
                  <a:uLnTx/>
                  <a:uFillTx/>
                  <a:latin typeface="Calibri" panose="020F0502020204030204" pitchFamily="34" charset="0"/>
                  <a:ea typeface="+mn-ea"/>
                  <a:cs typeface="Calibri" panose="020F0502020204030204" pitchFamily="34" charset="0"/>
                </a:rPr>
                <a:t>Најнеповољнија опција (најмањи утицај)</a:t>
              </a:r>
              <a:endParaRPr kumimoji="0" lang="en-IN" sz="1600" b="1" i="0" u="none" strike="noStrike" kern="1200" cap="none" spc="0" normalizeH="0" baseline="0" noProof="0" dirty="0">
                <a:ln>
                  <a:noFill/>
                </a:ln>
                <a:solidFill>
                  <a:prstClr val="black">
                    <a:lumMod val="75000"/>
                    <a:lumOff val="25000"/>
                  </a:prstClr>
                </a:solidFill>
                <a:effectLst/>
                <a:uLnTx/>
                <a:uFillTx/>
                <a:latin typeface="Calibri" panose="020F0502020204030204" pitchFamily="34" charset="0"/>
                <a:ea typeface="+mn-ea"/>
                <a:cs typeface="Calibri" panose="020F0502020204030204" pitchFamily="34" charset="0"/>
              </a:endParaRPr>
            </a:p>
          </p:txBody>
        </p:sp>
      </p:grpSp>
      <p:sp>
        <p:nvSpPr>
          <p:cNvPr id="103" name="TextBox 102">
            <a:extLst>
              <a:ext uri="{FF2B5EF4-FFF2-40B4-BE49-F238E27FC236}">
                <a16:creationId xmlns:a16="http://schemas.microsoft.com/office/drawing/2014/main" xmlns="" id="{FDF2D558-E8E2-8F1E-D315-FD097D031A24}"/>
              </a:ext>
            </a:extLst>
          </p:cNvPr>
          <p:cNvSpPr txBox="1"/>
          <p:nvPr/>
        </p:nvSpPr>
        <p:spPr>
          <a:xfrm>
            <a:off x="5428527" y="922463"/>
            <a:ext cx="6626199" cy="383688"/>
          </a:xfrm>
          <a:prstGeom prst="rect">
            <a:avLst/>
          </a:prstGeom>
          <a:noFill/>
        </p:spPr>
        <p:txBody>
          <a:bodyPr wrap="square">
            <a:spAutoFit/>
          </a:bodyPr>
          <a:lstStyle/>
          <a:p>
            <a:pPr algn="ctr"/>
            <a:r>
              <a:rPr lang="sr-Cyrl-RS" b="1" dirty="0"/>
              <a:t>Хијерархија отпада</a:t>
            </a:r>
          </a:p>
        </p:txBody>
      </p:sp>
    </p:spTree>
    <p:extLst>
      <p:ext uri="{BB962C8B-B14F-4D97-AF65-F5344CB8AC3E}">
        <p14:creationId xmlns:p14="http://schemas.microsoft.com/office/powerpoint/2010/main" val="42673707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A4018E31-80DD-5EBD-D9F5-8DD60288299B}"/>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xmlns="" id="{C046A0F7-D70A-A916-F1FA-E2E69367D91A}"/>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xmlns="" val="3832995452"/>
                    </a:ext>
                  </a:extLst>
                </a:gridCol>
              </a:tblGrid>
              <a:tr h="244705">
                <a:tc>
                  <a:txBody>
                    <a:bodyPr/>
                    <a:lstStyle/>
                    <a:p>
                      <a:pPr algn="l"/>
                      <a:r>
                        <a:rPr lang="ru-RU" sz="2000" dirty="0">
                          <a:solidFill>
                            <a:srgbClr val="009900"/>
                          </a:solidFill>
                        </a:rPr>
                        <a:t>Сесија 2 Смањење количине отпада и поновна употреба отпада</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xmlns="" val="4263483931"/>
                  </a:ext>
                </a:extLst>
              </a:tr>
            </a:tbl>
          </a:graphicData>
        </a:graphic>
      </p:graphicFrame>
      <p:sp>
        <p:nvSpPr>
          <p:cNvPr id="133" name="TextBox 132">
            <a:extLst>
              <a:ext uri="{FF2B5EF4-FFF2-40B4-BE49-F238E27FC236}">
                <a16:creationId xmlns:a16="http://schemas.microsoft.com/office/drawing/2014/main" xmlns="" id="{146BF733-F70D-BFA9-6DCA-2CE13406E007}"/>
              </a:ext>
            </a:extLst>
          </p:cNvPr>
          <p:cNvSpPr txBox="1"/>
          <p:nvPr/>
        </p:nvSpPr>
        <p:spPr>
          <a:xfrm>
            <a:off x="234461" y="971938"/>
            <a:ext cx="9870237" cy="1938992"/>
          </a:xfrm>
          <a:prstGeom prst="rect">
            <a:avLst/>
          </a:prstGeom>
          <a:noFill/>
        </p:spPr>
        <p:txBody>
          <a:bodyPr wrap="square">
            <a:spAutoFit/>
          </a:bodyPr>
          <a:lstStyle/>
          <a:p>
            <a:pPr marL="285750" indent="-285750" algn="just">
              <a:buFont typeface="Wingdings" panose="05000000000000000000" pitchFamily="2" charset="2"/>
              <a:buChar char="§"/>
            </a:pPr>
            <a:r>
              <a:rPr lang="ru-RU" sz="2400" b="1" dirty="0"/>
              <a:t>Циркуларна економија </a:t>
            </a:r>
            <a:r>
              <a:rPr lang="ru-RU" sz="2400" dirty="0"/>
              <a:t>представља приступ коришћењу сировина тако да се ресурси задржавају у привреди након завршетка века трајања производа, у смислу стварања нове вредности и нових пословних могућности, односно отпад једне индустрије постаје сировина за другу индустрију. </a:t>
            </a:r>
          </a:p>
        </p:txBody>
      </p:sp>
      <p:pic>
        <p:nvPicPr>
          <p:cNvPr id="3" name="Graphic 2" descr="Circular flowchart outline">
            <a:extLst>
              <a:ext uri="{FF2B5EF4-FFF2-40B4-BE49-F238E27FC236}">
                <a16:creationId xmlns:a16="http://schemas.microsoft.com/office/drawing/2014/main" xmlns="" id="{25D98D50-9BF0-7692-2412-449C9B4297EE}"/>
              </a:ext>
            </a:extLst>
          </p:cNvPr>
          <p:cNvPicPr>
            <a:picLocks noChangeAspect="1"/>
          </p:cNvPicPr>
          <p:nvPr/>
        </p:nvPicPr>
        <p:blipFill>
          <a:blip r:embed="rId3">
            <a:extLst>
              <a:ext uri="{96DAC541-7B7A-43D3-8B79-37D633B846F1}">
                <asvg:svgBlip xmlns:asvg="http://schemas.microsoft.com/office/drawing/2016/SVG/main" xmlns="" r:embed="rId4"/>
              </a:ext>
            </a:extLst>
          </a:blip>
          <a:stretch>
            <a:fillRect/>
          </a:stretch>
        </p:blipFill>
        <p:spPr>
          <a:xfrm>
            <a:off x="10104698" y="812787"/>
            <a:ext cx="2003386" cy="2003386"/>
          </a:xfrm>
          <a:prstGeom prst="rect">
            <a:avLst/>
          </a:prstGeom>
        </p:spPr>
      </p:pic>
      <p:sp>
        <p:nvSpPr>
          <p:cNvPr id="6" name="TextBox 5">
            <a:extLst>
              <a:ext uri="{FF2B5EF4-FFF2-40B4-BE49-F238E27FC236}">
                <a16:creationId xmlns:a16="http://schemas.microsoft.com/office/drawing/2014/main" xmlns="" id="{093A5670-18F7-C59E-A67E-0B36A80DABEF}"/>
              </a:ext>
            </a:extLst>
          </p:cNvPr>
          <p:cNvSpPr txBox="1"/>
          <p:nvPr/>
        </p:nvSpPr>
        <p:spPr>
          <a:xfrm>
            <a:off x="234461" y="3304469"/>
            <a:ext cx="11723077" cy="3046988"/>
          </a:xfrm>
          <a:prstGeom prst="rect">
            <a:avLst/>
          </a:prstGeom>
          <a:noFill/>
        </p:spPr>
        <p:txBody>
          <a:bodyPr wrap="square">
            <a:spAutoFit/>
          </a:bodyPr>
          <a:lstStyle/>
          <a:p>
            <a:pPr marL="285750" indent="-285750" algn="just">
              <a:buFont typeface="Wingdings" panose="05000000000000000000" pitchFamily="2" charset="2"/>
              <a:buChar char="§"/>
            </a:pPr>
            <a:r>
              <a:rPr lang="ru-RU" sz="2400" dirty="0"/>
              <a:t>Предузећа која усвајају кружни модел производње виде смањење трошкова материјала, побољшано задовољство купаца,  мању сложеност производа и лакши животни циклус производа. У Европи, се 45% отпадног материјала из великих предузећа и 25% код МСП-а препродаје. </a:t>
            </a:r>
          </a:p>
          <a:p>
            <a:pPr marL="285750" indent="-285750" algn="just">
              <a:buFont typeface="Wingdings" panose="05000000000000000000" pitchFamily="2" charset="2"/>
              <a:buChar char="§"/>
            </a:pPr>
            <a:endParaRPr lang="ru-RU" sz="2400" dirty="0"/>
          </a:p>
          <a:p>
            <a:pPr marL="285750" indent="-285750" algn="just">
              <a:buFont typeface="Wingdings" panose="05000000000000000000" pitchFamily="2" charset="2"/>
              <a:buChar char="§"/>
            </a:pPr>
            <a:r>
              <a:rPr lang="ru-RU" sz="2400" dirty="0"/>
              <a:t>Нула отпада (</a:t>
            </a:r>
            <a:r>
              <a:rPr lang="en-US" sz="2400" dirty="0"/>
              <a:t>Zero Waste )</a:t>
            </a:r>
            <a:endParaRPr lang="ru-RU" sz="2400" dirty="0"/>
          </a:p>
          <a:p>
            <a:pPr marL="285750" indent="-285750" algn="just">
              <a:buFont typeface="Wingdings" panose="05000000000000000000" pitchFamily="2" charset="2"/>
              <a:buChar char="§"/>
            </a:pPr>
            <a:endParaRPr lang="ru-RU" sz="2400" dirty="0"/>
          </a:p>
          <a:p>
            <a:pPr algn="r"/>
            <a:r>
              <a:rPr lang="ru-RU" sz="2400" i="1" dirty="0"/>
              <a:t>Више детаља у водичу - Циркуларна економија</a:t>
            </a:r>
            <a:endParaRPr lang="sr-Cyrl-RS" sz="2400" dirty="0"/>
          </a:p>
        </p:txBody>
      </p:sp>
    </p:spTree>
    <p:extLst>
      <p:ext uri="{BB962C8B-B14F-4D97-AF65-F5344CB8AC3E}">
        <p14:creationId xmlns:p14="http://schemas.microsoft.com/office/powerpoint/2010/main" val="6574993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C7F7D9D7-BD7D-6526-C119-BF9E6612E52B}"/>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xmlns="" id="{0F533E0D-F373-982C-29D7-3C75D195B215}"/>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xmlns="" val="3832995452"/>
                    </a:ext>
                  </a:extLst>
                </a:gridCol>
              </a:tblGrid>
              <a:tr h="244705">
                <a:tc>
                  <a:txBody>
                    <a:bodyPr/>
                    <a:lstStyle/>
                    <a:p>
                      <a:pPr algn="l"/>
                      <a:r>
                        <a:rPr lang="ru-RU" sz="2000" dirty="0">
                          <a:solidFill>
                            <a:srgbClr val="009900"/>
                          </a:solidFill>
                        </a:rPr>
                        <a:t>Сесија 2 Смањење количине отпада и поновна употреба отпада</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xmlns="" val="4263483931"/>
                  </a:ext>
                </a:extLst>
              </a:tr>
            </a:tbl>
          </a:graphicData>
        </a:graphic>
      </p:graphicFrame>
      <p:sp>
        <p:nvSpPr>
          <p:cNvPr id="2" name="TextBox 1">
            <a:extLst>
              <a:ext uri="{FF2B5EF4-FFF2-40B4-BE49-F238E27FC236}">
                <a16:creationId xmlns:a16="http://schemas.microsoft.com/office/drawing/2014/main" xmlns="" id="{1CD7F87C-B5C1-F4AC-BC5D-6FA21AC7308F}"/>
              </a:ext>
            </a:extLst>
          </p:cNvPr>
          <p:cNvSpPr txBox="1"/>
          <p:nvPr/>
        </p:nvSpPr>
        <p:spPr>
          <a:xfrm>
            <a:off x="274759" y="858335"/>
            <a:ext cx="11642481" cy="5847755"/>
          </a:xfrm>
          <a:prstGeom prst="rect">
            <a:avLst/>
          </a:prstGeom>
          <a:noFill/>
        </p:spPr>
        <p:txBody>
          <a:bodyPr wrap="square">
            <a:spAutoFit/>
          </a:bodyPr>
          <a:lstStyle/>
          <a:p>
            <a:pPr marL="342900" indent="-342900" algn="just">
              <a:buFont typeface="Wingdings" panose="05000000000000000000" pitchFamily="2" charset="2"/>
              <a:buChar char="q"/>
            </a:pPr>
            <a:r>
              <a:rPr lang="sr-Cyrl-RS" sz="2200" b="1" kern="100" dirty="0">
                <a:effectLst/>
                <a:latin typeface="Calibri" panose="020F0502020204030204" pitchFamily="34" charset="0"/>
                <a:ea typeface="Times New Roman" panose="02020603050405020304" pitchFamily="18" charset="0"/>
                <a:cs typeface="Calibri" panose="020F0502020204030204" pitchFamily="34" charset="0"/>
              </a:rPr>
              <a:t>Управљање отпадом </a:t>
            </a:r>
            <a:r>
              <a:rPr lang="sr-Cyrl-RS" sz="2200" kern="100" dirty="0">
                <a:effectLst/>
                <a:latin typeface="Calibri" panose="020F0502020204030204" pitchFamily="34" charset="0"/>
                <a:ea typeface="Times New Roman" panose="02020603050405020304" pitchFamily="18" charset="0"/>
                <a:cs typeface="Calibri" panose="020F0502020204030204" pitchFamily="34" charset="0"/>
              </a:rPr>
              <a:t>подразумева спровођење </a:t>
            </a:r>
            <a:r>
              <a:rPr lang="sr-Cyrl-RS" sz="2200" b="1" u="sng" kern="100" dirty="0">
                <a:solidFill>
                  <a:srgbClr val="0070C0"/>
                </a:solidFill>
                <a:effectLst/>
                <a:latin typeface="Calibri" panose="020F0502020204030204" pitchFamily="34" charset="0"/>
                <a:ea typeface="Times New Roman" panose="02020603050405020304" pitchFamily="18" charset="0"/>
                <a:cs typeface="Calibri" panose="020F0502020204030204" pitchFamily="34" charset="0"/>
              </a:rPr>
              <a:t>прописаних мера </a:t>
            </a:r>
            <a:r>
              <a:rPr lang="sr-Cyrl-RS" sz="2200" kern="100" dirty="0">
                <a:effectLst/>
                <a:latin typeface="Calibri" panose="020F0502020204030204" pitchFamily="34" charset="0"/>
                <a:ea typeface="Times New Roman" panose="02020603050405020304" pitchFamily="18" charset="0"/>
                <a:cs typeface="Calibri" panose="020F0502020204030204" pitchFamily="34" charset="0"/>
              </a:rPr>
              <a:t>које се односе на </a:t>
            </a:r>
            <a:r>
              <a:rPr lang="sr-Cyrl-RS" sz="2200" b="1" u="sng" kern="100" dirty="0">
                <a:solidFill>
                  <a:srgbClr val="0070C0"/>
                </a:solidFill>
                <a:effectLst/>
                <a:latin typeface="Calibri" panose="020F0502020204030204" pitchFamily="34" charset="0"/>
                <a:ea typeface="Times New Roman" panose="02020603050405020304" pitchFamily="18" charset="0"/>
                <a:cs typeface="Calibri" panose="020F0502020204030204" pitchFamily="34" charset="0"/>
              </a:rPr>
              <a:t>сакупљање, транспорт, складиштење, третман, поновно искоришћење и одлагања отпада</a:t>
            </a:r>
            <a:r>
              <a:rPr lang="sr-Cyrl-RS" sz="2200" kern="100" dirty="0">
                <a:effectLst/>
                <a:latin typeface="Calibri" panose="020F0502020204030204" pitchFamily="34" charset="0"/>
                <a:ea typeface="Times New Roman" panose="02020603050405020304" pitchFamily="18" charset="0"/>
                <a:cs typeface="Calibri" panose="020F0502020204030204" pitchFamily="34" charset="0"/>
              </a:rPr>
              <a:t>. </a:t>
            </a:r>
          </a:p>
          <a:p>
            <a:pPr marL="342900" indent="-342900" algn="just">
              <a:buFont typeface="Wingdings" panose="05000000000000000000" pitchFamily="2" charset="2"/>
              <a:buChar char="q"/>
            </a:pPr>
            <a:endParaRPr lang="sr-Cyrl-RS" sz="2200" dirty="0">
              <a:effectLst/>
              <a:latin typeface="Calibri" panose="020F0502020204030204" pitchFamily="34" charset="0"/>
              <a:ea typeface="Times New Roman" panose="02020603050405020304" pitchFamily="18" charset="0"/>
              <a:cs typeface="Calibri" panose="020F0502020204030204" pitchFamily="34" charset="0"/>
            </a:endParaRPr>
          </a:p>
          <a:p>
            <a:pPr marL="342900" indent="-342900" algn="just">
              <a:buFont typeface="Wingdings" panose="05000000000000000000" pitchFamily="2" charset="2"/>
              <a:buChar char="q"/>
            </a:pPr>
            <a:r>
              <a:rPr lang="sr-Cyrl-RS" sz="2200" dirty="0">
                <a:effectLst/>
                <a:latin typeface="Calibri" panose="020F0502020204030204" pitchFamily="34" charset="0"/>
                <a:ea typeface="Times New Roman" panose="02020603050405020304" pitchFamily="18" charset="0"/>
                <a:cs typeface="Calibri" panose="020F0502020204030204" pitchFamily="34" charset="0"/>
              </a:rPr>
              <a:t>Управљање отпадом је регулисано прописима </a:t>
            </a:r>
            <a:r>
              <a:rPr lang="sr-Cyrl-RS" sz="22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hlinkClick r:id="rId3">
                  <a:extLst>
                    <a:ext uri="{A12FA001-AC4F-418D-AE19-62706E023703}">
                      <ahyp:hlinkClr xmlns:ahyp="http://schemas.microsoft.com/office/drawing/2018/hyperlinkcolor" xmlns="" val="tx"/>
                    </a:ext>
                  </a:extLst>
                </a:hlinkClick>
              </a:rPr>
              <a:t>https://pravno-informacioni-sistem.rs</a:t>
            </a:r>
            <a:endParaRPr lang="sr-Cyrl-RS" sz="22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endParaRPr>
          </a:p>
          <a:p>
            <a:pPr marL="342900" indent="-342900" algn="just">
              <a:buFont typeface="Wingdings" panose="05000000000000000000" pitchFamily="2" charset="2"/>
              <a:buChar char="q"/>
            </a:pPr>
            <a:endParaRPr lang="ru-RU" sz="2200" kern="100" dirty="0">
              <a:effectLst/>
              <a:latin typeface="Calibri" panose="020F0502020204030204" pitchFamily="34" charset="0"/>
              <a:ea typeface="Times New Roman" panose="02020603050405020304" pitchFamily="18" charset="0"/>
              <a:cs typeface="Calibri" panose="020F0502020204030204" pitchFamily="34" charset="0"/>
            </a:endParaRPr>
          </a:p>
          <a:p>
            <a:pPr marL="342900" indent="-342900" algn="just">
              <a:buFont typeface="Wingdings" panose="05000000000000000000" pitchFamily="2" charset="2"/>
              <a:buChar char="q"/>
            </a:pPr>
            <a:r>
              <a:rPr lang="ru-RU" sz="2200" kern="100" dirty="0">
                <a:effectLst/>
                <a:latin typeface="Calibri" panose="020F0502020204030204" pitchFamily="34" charset="0"/>
                <a:ea typeface="Times New Roman" panose="02020603050405020304" pitchFamily="18" charset="0"/>
                <a:cs typeface="Calibri" panose="020F0502020204030204" pitchFamily="34" charset="0"/>
              </a:rPr>
              <a:t>Трошкове управљања отпадом сноси произвођач отпада или актуелни или претходни власник отпада</a:t>
            </a:r>
            <a:endParaRPr lang="sr-Cyrl-RS" sz="2200" kern="100" dirty="0">
              <a:effectLst/>
              <a:latin typeface="Calibri" panose="020F0502020204030204" pitchFamily="34" charset="0"/>
              <a:ea typeface="Times New Roman" panose="02020603050405020304" pitchFamily="18" charset="0"/>
              <a:cs typeface="Calibri" panose="020F0502020204030204" pitchFamily="34" charset="0"/>
            </a:endParaRPr>
          </a:p>
          <a:p>
            <a:pPr marL="342900" indent="-342900" algn="just">
              <a:buFont typeface="Wingdings" panose="05000000000000000000" pitchFamily="2" charset="2"/>
              <a:buChar char="q"/>
            </a:pPr>
            <a:endParaRPr lang="sr-Cyrl-RS" sz="2200" kern="100" dirty="0">
              <a:effectLst/>
              <a:latin typeface="Calibri" panose="020F0502020204030204" pitchFamily="34" charset="0"/>
              <a:ea typeface="Times New Roman" panose="02020603050405020304" pitchFamily="18" charset="0"/>
              <a:cs typeface="Calibri" panose="020F0502020204030204" pitchFamily="34" charset="0"/>
            </a:endParaRPr>
          </a:p>
          <a:p>
            <a:pPr marL="342900" indent="-342900" algn="just">
              <a:buFont typeface="Wingdings" panose="05000000000000000000" pitchFamily="2" charset="2"/>
              <a:buChar char="q"/>
            </a:pPr>
            <a:r>
              <a:rPr lang="sr-Cyrl-RS" sz="2200" kern="100" dirty="0">
                <a:effectLst/>
                <a:latin typeface="Calibri" panose="020F0502020204030204" pitchFamily="34" charset="0"/>
                <a:ea typeface="Times New Roman" panose="02020603050405020304" pitchFamily="18" charset="0"/>
                <a:cs typeface="Calibri" panose="020F0502020204030204" pitchFamily="34" charset="0"/>
              </a:rPr>
              <a:t>Управљање отпадом мора бити еколошки ефикасно, економски приступачно и друштвено прихватљиво. Због тога </a:t>
            </a:r>
            <a:r>
              <a:rPr lang="mk-MK" sz="2200" kern="100" dirty="0">
                <a:effectLst/>
                <a:latin typeface="Calibri" panose="020F0502020204030204" pitchFamily="34" charset="0"/>
                <a:ea typeface="Times New Roman" panose="02020603050405020304" pitchFamily="18" charset="0"/>
                <a:cs typeface="Calibri" panose="020F0502020204030204" pitchFamily="34" charset="0"/>
              </a:rPr>
              <a:t>МСП-а морају имати одговоре на следећа питања: </a:t>
            </a:r>
          </a:p>
          <a:p>
            <a:pPr marL="342900" indent="-342900" algn="just">
              <a:buFont typeface="Wingdings" panose="05000000000000000000" pitchFamily="2" charset="2"/>
              <a:buChar char="q"/>
            </a:pPr>
            <a:endParaRPr lang="mk-MK" sz="2200" kern="100" dirty="0">
              <a:effectLst/>
              <a:latin typeface="Calibri" panose="020F0502020204030204" pitchFamily="34" charset="0"/>
              <a:ea typeface="Times New Roman" panose="02020603050405020304" pitchFamily="18" charset="0"/>
              <a:cs typeface="Calibri" panose="020F0502020204030204" pitchFamily="34" charset="0"/>
            </a:endParaRPr>
          </a:p>
          <a:p>
            <a:pPr marL="342900" indent="-342900">
              <a:buFont typeface="Wingdings" panose="05000000000000000000" pitchFamily="2" charset="2"/>
              <a:buChar char="ü"/>
            </a:pPr>
            <a:r>
              <a:rPr lang="sr-Cyrl-RS" sz="2200" kern="100" dirty="0">
                <a:effectLst/>
                <a:latin typeface="Calibri" panose="020F0502020204030204" pitchFamily="34" charset="0"/>
                <a:ea typeface="Times New Roman" panose="02020603050405020304" pitchFamily="18" charset="0"/>
                <a:cs typeface="Calibri" panose="020F0502020204030204" pitchFamily="34" charset="0"/>
              </a:rPr>
              <a:t>Где настаје отпад (врсте и количине отпада)?</a:t>
            </a:r>
            <a:endParaRPr lang="en-US" sz="2200" kern="100" dirty="0">
              <a:effectLst/>
              <a:latin typeface="Calibri" panose="020F0502020204030204" pitchFamily="34" charset="0"/>
              <a:ea typeface="Times New Roman" panose="02020603050405020304" pitchFamily="18" charset="0"/>
              <a:cs typeface="Calibri" panose="020F0502020204030204" pitchFamily="34" charset="0"/>
            </a:endParaRPr>
          </a:p>
          <a:p>
            <a:pPr marL="342900" indent="-342900">
              <a:buFont typeface="Wingdings" panose="05000000000000000000" pitchFamily="2" charset="2"/>
              <a:buChar char="ü"/>
            </a:pPr>
            <a:r>
              <a:rPr lang="sr-Cyrl-RS" sz="2200" kern="100" dirty="0">
                <a:effectLst/>
                <a:latin typeface="Calibri" panose="020F0502020204030204" pitchFamily="34" charset="0"/>
                <a:ea typeface="Times New Roman" panose="02020603050405020304" pitchFamily="18" charset="0"/>
                <a:cs typeface="Calibri" panose="020F0502020204030204" pitchFamily="34" charset="0"/>
              </a:rPr>
              <a:t>Како елиминисати отпад на извору?</a:t>
            </a:r>
            <a:endParaRPr lang="en-US" sz="2200" kern="100" dirty="0">
              <a:effectLst/>
              <a:latin typeface="Calibri" panose="020F0502020204030204" pitchFamily="34" charset="0"/>
              <a:ea typeface="Times New Roman" panose="02020603050405020304" pitchFamily="18" charset="0"/>
              <a:cs typeface="Calibri" panose="020F0502020204030204" pitchFamily="34" charset="0"/>
            </a:endParaRPr>
          </a:p>
          <a:p>
            <a:pPr marL="342900" indent="-342900">
              <a:buFont typeface="Wingdings" panose="05000000000000000000" pitchFamily="2" charset="2"/>
              <a:buChar char="ü"/>
            </a:pPr>
            <a:r>
              <a:rPr lang="sr-Cyrl-RS" sz="2200" kern="100" dirty="0">
                <a:effectLst/>
                <a:latin typeface="Calibri" panose="020F0502020204030204" pitchFamily="34" charset="0"/>
                <a:ea typeface="Times New Roman" panose="02020603050405020304" pitchFamily="18" charset="0"/>
                <a:cs typeface="Calibri" panose="020F0502020204030204" pitchFamily="34" charset="0"/>
              </a:rPr>
              <a:t>Како поновно употребити отпада у производњи?</a:t>
            </a:r>
            <a:endParaRPr lang="en-US" sz="2200" kern="100" dirty="0">
              <a:effectLst/>
              <a:latin typeface="Calibri" panose="020F0502020204030204" pitchFamily="34" charset="0"/>
              <a:ea typeface="Times New Roman" panose="02020603050405020304" pitchFamily="18" charset="0"/>
              <a:cs typeface="Calibri" panose="020F0502020204030204" pitchFamily="34" charset="0"/>
            </a:endParaRPr>
          </a:p>
          <a:p>
            <a:pPr marL="342900" indent="-342900">
              <a:buFont typeface="Wingdings" panose="05000000000000000000" pitchFamily="2" charset="2"/>
              <a:buChar char="ü"/>
            </a:pPr>
            <a:r>
              <a:rPr lang="sr-Cyrl-RS" sz="2200" kern="100" dirty="0">
                <a:effectLst/>
                <a:latin typeface="Calibri" panose="020F0502020204030204" pitchFamily="34" charset="0"/>
                <a:ea typeface="Times New Roman" panose="02020603050405020304" pitchFamily="18" charset="0"/>
                <a:cs typeface="Calibri" panose="020F0502020204030204" pitchFamily="34" charset="0"/>
              </a:rPr>
              <a:t>Шта рециклирати и како претворити отпад у сировину или енергију?</a:t>
            </a:r>
            <a:endParaRPr lang="en-US" sz="2200" kern="100" dirty="0">
              <a:effectLst/>
              <a:latin typeface="Calibri" panose="020F0502020204030204" pitchFamily="34" charset="0"/>
              <a:ea typeface="Times New Roman" panose="02020603050405020304" pitchFamily="18" charset="0"/>
              <a:cs typeface="Calibri" panose="020F0502020204030204" pitchFamily="34" charset="0"/>
            </a:endParaRPr>
          </a:p>
          <a:p>
            <a:pPr marL="342900" indent="-342900">
              <a:buFont typeface="Wingdings" panose="05000000000000000000" pitchFamily="2" charset="2"/>
              <a:buChar char="ü"/>
            </a:pPr>
            <a:r>
              <a:rPr lang="sr-Cyrl-RS" sz="2200" kern="100" dirty="0">
                <a:effectLst/>
                <a:latin typeface="Calibri" panose="020F0502020204030204" pitchFamily="34" charset="0"/>
                <a:ea typeface="Times New Roman" panose="02020603050405020304" pitchFamily="18" charset="0"/>
                <a:cs typeface="Calibri" panose="020F0502020204030204" pitchFamily="34" charset="0"/>
              </a:rPr>
              <a:t>Коме предати отпад на даље поступање (транспорт, третман и одлагања отпада)?</a:t>
            </a:r>
            <a:endParaRPr lang="ru-RU" sz="2200" dirty="0"/>
          </a:p>
        </p:txBody>
      </p:sp>
    </p:spTree>
    <p:extLst>
      <p:ext uri="{BB962C8B-B14F-4D97-AF65-F5344CB8AC3E}">
        <p14:creationId xmlns:p14="http://schemas.microsoft.com/office/powerpoint/2010/main" val="23495170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8E1C94C2-6BD5-D21F-DD37-3F846FF6F577}"/>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xmlns="" id="{50C0D58C-EA76-6C55-9820-19AE2D845E37}"/>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xmlns="" val="3832995452"/>
                    </a:ext>
                  </a:extLst>
                </a:gridCol>
              </a:tblGrid>
              <a:tr h="244705">
                <a:tc>
                  <a:txBody>
                    <a:bodyPr/>
                    <a:lstStyle/>
                    <a:p>
                      <a:pPr algn="l"/>
                      <a:r>
                        <a:rPr lang="ru-RU" sz="2000" dirty="0">
                          <a:solidFill>
                            <a:srgbClr val="009900"/>
                          </a:solidFill>
                        </a:rPr>
                        <a:t>Сесија 2 Смањење количине отпада и поновна употреба отпада</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xmlns="" val="4263483931"/>
                  </a:ext>
                </a:extLst>
              </a:tr>
            </a:tbl>
          </a:graphicData>
        </a:graphic>
      </p:graphicFrame>
      <p:grpSp>
        <p:nvGrpSpPr>
          <p:cNvPr id="2" name="Google Shape;285;p17">
            <a:extLst>
              <a:ext uri="{FF2B5EF4-FFF2-40B4-BE49-F238E27FC236}">
                <a16:creationId xmlns:a16="http://schemas.microsoft.com/office/drawing/2014/main" xmlns="" id="{51C50025-1A3C-4A2D-7355-9603116B7B44}"/>
              </a:ext>
            </a:extLst>
          </p:cNvPr>
          <p:cNvGrpSpPr>
            <a:grpSpLocks noChangeAspect="1"/>
          </p:cNvGrpSpPr>
          <p:nvPr/>
        </p:nvGrpSpPr>
        <p:grpSpPr>
          <a:xfrm>
            <a:off x="6092205" y="1937730"/>
            <a:ext cx="5725979" cy="3984072"/>
            <a:chOff x="316984" y="-47617"/>
            <a:chExt cx="8174098" cy="5688488"/>
          </a:xfrm>
        </p:grpSpPr>
        <p:sp>
          <p:nvSpPr>
            <p:cNvPr id="3" name="Google Shape;286;p17">
              <a:extLst>
                <a:ext uri="{FF2B5EF4-FFF2-40B4-BE49-F238E27FC236}">
                  <a16:creationId xmlns:a16="http://schemas.microsoft.com/office/drawing/2014/main" xmlns="" id="{EAAEDBC7-2D0B-EE00-433D-998E30A5B28E}"/>
                </a:ext>
              </a:extLst>
            </p:cNvPr>
            <p:cNvSpPr/>
            <p:nvPr/>
          </p:nvSpPr>
          <p:spPr>
            <a:xfrm>
              <a:off x="3800202" y="289568"/>
              <a:ext cx="1927566" cy="2421023"/>
            </a:xfrm>
            <a:custGeom>
              <a:avLst/>
              <a:gdLst/>
              <a:ahLst/>
              <a:cxnLst/>
              <a:rect l="l" t="t" r="r" b="b"/>
              <a:pathLst>
                <a:path w="1927566" h="2421023" extrusionOk="0">
                  <a:moveTo>
                    <a:pt x="527061" y="-25"/>
                  </a:moveTo>
                  <a:cubicBezTo>
                    <a:pt x="349565" y="371"/>
                    <a:pt x="172717" y="21046"/>
                    <a:pt x="-95" y="61590"/>
                  </a:cubicBezTo>
                  <a:cubicBezTo>
                    <a:pt x="166376" y="112036"/>
                    <a:pt x="451033" y="239230"/>
                    <a:pt x="750824" y="555596"/>
                  </a:cubicBezTo>
                  <a:cubicBezTo>
                    <a:pt x="1143578" y="969969"/>
                    <a:pt x="1354008" y="1614951"/>
                    <a:pt x="1363377" y="1641976"/>
                  </a:cubicBezTo>
                  <a:lnTo>
                    <a:pt x="1541017" y="2420998"/>
                  </a:lnTo>
                  <a:cubicBezTo>
                    <a:pt x="1644071" y="2229666"/>
                    <a:pt x="1888731" y="1736381"/>
                    <a:pt x="1921161" y="1297865"/>
                  </a:cubicBezTo>
                  <a:cubicBezTo>
                    <a:pt x="1966202" y="697564"/>
                    <a:pt x="1756492" y="377235"/>
                    <a:pt x="1723703" y="331474"/>
                  </a:cubicBezTo>
                  <a:cubicBezTo>
                    <a:pt x="1362188" y="114691"/>
                    <a:pt x="948606" y="119"/>
                    <a:pt x="527061" y="-25"/>
                  </a:cubicBezTo>
                  <a:close/>
                </a:path>
              </a:pathLst>
            </a:custGeom>
            <a:solidFill>
              <a:srgbClr val="8E338D"/>
            </a:solidFill>
            <a:ln>
              <a:noFill/>
            </a:ln>
            <a:effectLst>
              <a:outerShdw blurRad="127000" sx="102000" sy="102000" algn="ctr" rotWithShape="0">
                <a:srgbClr val="000000">
                  <a:alpha val="8627"/>
                </a:srgbClr>
              </a:outerShdw>
            </a:effectLst>
          </p:spPr>
          <p:txBody>
            <a:bodyPr spcFirstLastPara="1" wrap="square" lIns="91425" tIns="45700" rIns="91425" bIns="45700" anchor="ctr" anchorCtr="0">
              <a:noAutofit/>
            </a:bodyPr>
            <a:lstStyle/>
            <a:p>
              <a:endParaRPr lang="en-US" sz="1600"/>
            </a:p>
          </p:txBody>
        </p:sp>
        <p:sp>
          <p:nvSpPr>
            <p:cNvPr id="5" name="Google Shape;287;p17">
              <a:extLst>
                <a:ext uri="{FF2B5EF4-FFF2-40B4-BE49-F238E27FC236}">
                  <a16:creationId xmlns:a16="http://schemas.microsoft.com/office/drawing/2014/main" xmlns="" id="{E81B6B19-E927-A4ED-D431-93D8A0792974}"/>
                </a:ext>
              </a:extLst>
            </p:cNvPr>
            <p:cNvSpPr/>
            <p:nvPr/>
          </p:nvSpPr>
          <p:spPr>
            <a:xfrm>
              <a:off x="4862081" y="703221"/>
              <a:ext cx="1759469" cy="2746757"/>
            </a:xfrm>
            <a:custGeom>
              <a:avLst/>
              <a:gdLst/>
              <a:ahLst/>
              <a:cxnLst/>
              <a:rect l="l" t="t" r="r" b="b"/>
              <a:pathLst>
                <a:path w="1759469" h="2746757" extrusionOk="0">
                  <a:moveTo>
                    <a:pt x="1162315" y="2284795"/>
                  </a:moveTo>
                  <a:cubicBezTo>
                    <a:pt x="1643350" y="1924470"/>
                    <a:pt x="1746403" y="1554417"/>
                    <a:pt x="1759375" y="1499647"/>
                  </a:cubicBezTo>
                  <a:cubicBezTo>
                    <a:pt x="1648359" y="891015"/>
                    <a:pt x="1299924" y="351497"/>
                    <a:pt x="790819" y="-25"/>
                  </a:cubicBezTo>
                  <a:cubicBezTo>
                    <a:pt x="865407" y="157437"/>
                    <a:pt x="963416" y="453984"/>
                    <a:pt x="930986" y="887815"/>
                  </a:cubicBezTo>
                  <a:cubicBezTo>
                    <a:pt x="888108" y="1457489"/>
                    <a:pt x="510126" y="2098147"/>
                    <a:pt x="495713" y="2123730"/>
                  </a:cubicBezTo>
                  <a:lnTo>
                    <a:pt x="492830" y="2127694"/>
                  </a:lnTo>
                  <a:lnTo>
                    <a:pt x="-95" y="2746732"/>
                  </a:lnTo>
                  <a:cubicBezTo>
                    <a:pt x="228712" y="2695926"/>
                    <a:pt x="810637" y="2549274"/>
                    <a:pt x="1162315" y="2284795"/>
                  </a:cubicBezTo>
                  <a:close/>
                </a:path>
              </a:pathLst>
            </a:custGeom>
            <a:solidFill>
              <a:srgbClr val="E85E22"/>
            </a:solidFill>
            <a:ln>
              <a:noFill/>
            </a:ln>
            <a:effectLst>
              <a:outerShdw blurRad="127000" sx="102000" sy="102000" algn="ctr" rotWithShape="0">
                <a:srgbClr val="000000">
                  <a:alpha val="8627"/>
                </a:srgbClr>
              </a:outerShdw>
            </a:effectLst>
          </p:spPr>
          <p:txBody>
            <a:bodyPr spcFirstLastPara="1" wrap="square" lIns="91425" tIns="45700" rIns="91425" bIns="45700" anchor="ctr" anchorCtr="0">
              <a:noAutofit/>
            </a:bodyPr>
            <a:lstStyle/>
            <a:p>
              <a:endParaRPr lang="en-US" sz="1600"/>
            </a:p>
          </p:txBody>
        </p:sp>
        <p:sp>
          <p:nvSpPr>
            <p:cNvPr id="6" name="Google Shape;288;p17">
              <a:extLst>
                <a:ext uri="{FF2B5EF4-FFF2-40B4-BE49-F238E27FC236}">
                  <a16:creationId xmlns:a16="http://schemas.microsoft.com/office/drawing/2014/main" xmlns="" id="{8626C5E1-A8EE-9258-45EC-D28D16FBFCE8}"/>
                </a:ext>
              </a:extLst>
            </p:cNvPr>
            <p:cNvSpPr/>
            <p:nvPr/>
          </p:nvSpPr>
          <p:spPr>
            <a:xfrm>
              <a:off x="2292239" y="389017"/>
              <a:ext cx="2771263" cy="1481296"/>
            </a:xfrm>
            <a:custGeom>
              <a:avLst/>
              <a:gdLst/>
              <a:ahLst/>
              <a:cxnLst/>
              <a:rect l="l" t="t" r="r" b="b"/>
              <a:pathLst>
                <a:path w="2771263" h="1481296" extrusionOk="0">
                  <a:moveTo>
                    <a:pt x="2206539" y="504430"/>
                  </a:moveTo>
                  <a:cubicBezTo>
                    <a:pt x="1791083" y="65554"/>
                    <a:pt x="1413822" y="6821"/>
                    <a:pt x="1358332" y="-25"/>
                  </a:cubicBezTo>
                  <a:cubicBezTo>
                    <a:pt x="781451" y="175525"/>
                    <a:pt x="294759" y="567216"/>
                    <a:pt x="-95" y="1093201"/>
                  </a:cubicBezTo>
                  <a:cubicBezTo>
                    <a:pt x="149080" y="1003840"/>
                    <a:pt x="432295" y="879528"/>
                    <a:pt x="870091" y="870520"/>
                  </a:cubicBezTo>
                  <a:lnTo>
                    <a:pt x="906124" y="870520"/>
                  </a:lnTo>
                  <a:cubicBezTo>
                    <a:pt x="1464988" y="870520"/>
                    <a:pt x="2023133" y="1122747"/>
                    <a:pt x="2048356" y="1133197"/>
                  </a:cubicBezTo>
                  <a:lnTo>
                    <a:pt x="2048356" y="1133197"/>
                  </a:lnTo>
                  <a:lnTo>
                    <a:pt x="2771169" y="1481271"/>
                  </a:lnTo>
                  <a:cubicBezTo>
                    <a:pt x="2703067" y="1295343"/>
                    <a:pt x="2507411" y="821876"/>
                    <a:pt x="2206539" y="504430"/>
                  </a:cubicBezTo>
                  <a:close/>
                </a:path>
              </a:pathLst>
            </a:custGeom>
            <a:solidFill>
              <a:srgbClr val="04455F"/>
            </a:solidFill>
            <a:ln>
              <a:noFill/>
            </a:ln>
            <a:effectLst>
              <a:outerShdw blurRad="127000" sx="102000" sy="102000" algn="ctr" rotWithShape="0">
                <a:srgbClr val="000000">
                  <a:alpha val="8627"/>
                </a:srgbClr>
              </a:outerShdw>
            </a:effectLst>
          </p:spPr>
          <p:txBody>
            <a:bodyPr spcFirstLastPara="1" wrap="square" lIns="91425" tIns="45700" rIns="91425" bIns="45700" anchor="ctr" anchorCtr="0">
              <a:noAutofit/>
            </a:bodyPr>
            <a:lstStyle/>
            <a:p>
              <a:endParaRPr lang="en-US" sz="1600"/>
            </a:p>
          </p:txBody>
        </p:sp>
        <p:sp>
          <p:nvSpPr>
            <p:cNvPr id="7" name="Google Shape;289;p17">
              <a:extLst>
                <a:ext uri="{FF2B5EF4-FFF2-40B4-BE49-F238E27FC236}">
                  <a16:creationId xmlns:a16="http://schemas.microsoft.com/office/drawing/2014/main" xmlns="" id="{4B9254A2-CF21-383D-9742-89C6C0AB7806}"/>
                </a:ext>
              </a:extLst>
            </p:cNvPr>
            <p:cNvSpPr/>
            <p:nvPr/>
          </p:nvSpPr>
          <p:spPr>
            <a:xfrm>
              <a:off x="3974239" y="2355311"/>
              <a:ext cx="2684805" cy="1946608"/>
            </a:xfrm>
            <a:custGeom>
              <a:avLst/>
              <a:gdLst/>
              <a:ahLst/>
              <a:cxnLst/>
              <a:rect l="l" t="t" r="r" b="b"/>
              <a:pathLst>
                <a:path w="2684805" h="1946608" extrusionOk="0">
                  <a:moveTo>
                    <a:pt x="2093397" y="690357"/>
                  </a:moveTo>
                  <a:cubicBezTo>
                    <a:pt x="1636503" y="1033387"/>
                    <a:pt x="838022" y="1178237"/>
                    <a:pt x="804152" y="1184363"/>
                  </a:cubicBezTo>
                  <a:lnTo>
                    <a:pt x="-95" y="1184363"/>
                  </a:lnTo>
                  <a:cubicBezTo>
                    <a:pt x="168177" y="1336420"/>
                    <a:pt x="626151" y="1724850"/>
                    <a:pt x="1050254" y="1855648"/>
                  </a:cubicBezTo>
                  <a:cubicBezTo>
                    <a:pt x="1619568" y="2032208"/>
                    <a:pt x="1982056" y="1901049"/>
                    <a:pt x="2035384" y="1879790"/>
                  </a:cubicBezTo>
                  <a:cubicBezTo>
                    <a:pt x="2516058" y="1378830"/>
                    <a:pt x="2748540" y="689745"/>
                    <a:pt x="2669557" y="-25"/>
                  </a:cubicBezTo>
                  <a:cubicBezTo>
                    <a:pt x="2600014" y="159959"/>
                    <a:pt x="2442912" y="429122"/>
                    <a:pt x="2093397" y="690357"/>
                  </a:cubicBezTo>
                  <a:close/>
                </a:path>
              </a:pathLst>
            </a:custGeom>
            <a:solidFill>
              <a:srgbClr val="098CBE"/>
            </a:solidFill>
            <a:ln>
              <a:noFill/>
            </a:ln>
            <a:effectLst>
              <a:outerShdw blurRad="127000" sx="102000" sy="102000" algn="ctr" rotWithShape="0">
                <a:srgbClr val="000000">
                  <a:alpha val="8627"/>
                </a:srgbClr>
              </a:outerShdw>
            </a:effectLst>
          </p:spPr>
          <p:txBody>
            <a:bodyPr spcFirstLastPara="1" wrap="square" lIns="91425" tIns="45700" rIns="91425" bIns="45700" anchor="ctr" anchorCtr="0">
              <a:noAutofit/>
            </a:bodyPr>
            <a:lstStyle/>
            <a:p>
              <a:endParaRPr lang="en-US" sz="1600"/>
            </a:p>
          </p:txBody>
        </p:sp>
        <p:sp>
          <p:nvSpPr>
            <p:cNvPr id="8" name="Google Shape;290;p17">
              <a:extLst>
                <a:ext uri="{FF2B5EF4-FFF2-40B4-BE49-F238E27FC236}">
                  <a16:creationId xmlns:a16="http://schemas.microsoft.com/office/drawing/2014/main" xmlns="" id="{72B1EAB5-BDA2-409E-44BF-EFF382748282}"/>
                </a:ext>
              </a:extLst>
            </p:cNvPr>
            <p:cNvSpPr/>
            <p:nvPr/>
          </p:nvSpPr>
          <p:spPr>
            <a:xfrm>
              <a:off x="3305233" y="2894357"/>
              <a:ext cx="2593505" cy="2058550"/>
            </a:xfrm>
            <a:custGeom>
              <a:avLst/>
              <a:gdLst/>
              <a:ahLst/>
              <a:cxnLst/>
              <a:rect l="l" t="t" r="r" b="b"/>
              <a:pathLst>
                <a:path w="2593505" h="2058550" extrusionOk="0">
                  <a:moveTo>
                    <a:pt x="72212" y="1180399"/>
                  </a:moveTo>
                  <a:cubicBezTo>
                    <a:pt x="236881" y="1756919"/>
                    <a:pt x="544599" y="1986446"/>
                    <a:pt x="591441" y="2018515"/>
                  </a:cubicBezTo>
                  <a:cubicBezTo>
                    <a:pt x="733445" y="2044927"/>
                    <a:pt x="877575" y="2058331"/>
                    <a:pt x="1022030" y="2058511"/>
                  </a:cubicBezTo>
                  <a:cubicBezTo>
                    <a:pt x="1603848" y="2060493"/>
                    <a:pt x="2165019" y="1842893"/>
                    <a:pt x="2593410" y="1449202"/>
                  </a:cubicBezTo>
                  <a:cubicBezTo>
                    <a:pt x="2423336" y="1485234"/>
                    <a:pt x="2114538" y="1514781"/>
                    <a:pt x="1698001" y="1385784"/>
                  </a:cubicBezTo>
                  <a:cubicBezTo>
                    <a:pt x="1152108" y="1216792"/>
                    <a:pt x="576307" y="659369"/>
                    <a:pt x="552166" y="635588"/>
                  </a:cubicBezTo>
                  <a:lnTo>
                    <a:pt x="548922" y="632345"/>
                  </a:lnTo>
                  <a:lnTo>
                    <a:pt x="44466" y="-25"/>
                  </a:lnTo>
                  <a:cubicBezTo>
                    <a:pt x="13118" y="201757"/>
                    <a:pt x="-50299" y="751613"/>
                    <a:pt x="72212" y="1180399"/>
                  </a:cubicBezTo>
                  <a:close/>
                </a:path>
              </a:pathLst>
            </a:custGeom>
            <a:solidFill>
              <a:srgbClr val="BF131B"/>
            </a:solidFill>
            <a:ln>
              <a:noFill/>
            </a:ln>
            <a:effectLst>
              <a:outerShdw blurRad="127000" sx="102000" sy="102000" algn="ctr" rotWithShape="0">
                <a:srgbClr val="000000">
                  <a:alpha val="8627"/>
                </a:srgbClr>
              </a:outerShdw>
            </a:effectLst>
          </p:spPr>
          <p:txBody>
            <a:bodyPr spcFirstLastPara="1" wrap="square" lIns="91425" tIns="45700" rIns="91425" bIns="45700" anchor="ctr" anchorCtr="0">
              <a:noAutofit/>
            </a:bodyPr>
            <a:lstStyle/>
            <a:p>
              <a:endParaRPr lang="en-US" sz="1600"/>
            </a:p>
          </p:txBody>
        </p:sp>
        <p:sp>
          <p:nvSpPr>
            <p:cNvPr id="9" name="Google Shape;291;p17">
              <a:extLst>
                <a:ext uri="{FF2B5EF4-FFF2-40B4-BE49-F238E27FC236}">
                  <a16:creationId xmlns:a16="http://schemas.microsoft.com/office/drawing/2014/main" xmlns="" id="{C07360FE-47C7-8659-A456-1E217585AAFF}"/>
                </a:ext>
              </a:extLst>
            </p:cNvPr>
            <p:cNvSpPr/>
            <p:nvPr/>
          </p:nvSpPr>
          <p:spPr>
            <a:xfrm>
              <a:off x="2231480" y="2009038"/>
              <a:ext cx="1513592" cy="2870708"/>
            </a:xfrm>
            <a:custGeom>
              <a:avLst/>
              <a:gdLst/>
              <a:ahLst/>
              <a:cxnLst/>
              <a:rect l="l" t="t" r="r" b="b"/>
              <a:pathLst>
                <a:path w="1513592" h="2870708" extrusionOk="0">
                  <a:moveTo>
                    <a:pt x="362617" y="717382"/>
                  </a:moveTo>
                  <a:cubicBezTo>
                    <a:pt x="-1312" y="1193011"/>
                    <a:pt x="-1672" y="1582162"/>
                    <a:pt x="129" y="1634769"/>
                  </a:cubicBezTo>
                  <a:cubicBezTo>
                    <a:pt x="300461" y="2247538"/>
                    <a:pt x="853092" y="2698845"/>
                    <a:pt x="1513497" y="2870683"/>
                  </a:cubicBezTo>
                  <a:cubicBezTo>
                    <a:pt x="1389185" y="2748533"/>
                    <a:pt x="1194248" y="2503513"/>
                    <a:pt x="1074621" y="2085175"/>
                  </a:cubicBezTo>
                  <a:cubicBezTo>
                    <a:pt x="917879" y="1536040"/>
                    <a:pt x="1053361" y="824038"/>
                    <a:pt x="1059126" y="792690"/>
                  </a:cubicBezTo>
                  <a:lnTo>
                    <a:pt x="1239289" y="-25"/>
                  </a:lnTo>
                  <a:cubicBezTo>
                    <a:pt x="1072098" y="97262"/>
                    <a:pt x="631780" y="365705"/>
                    <a:pt x="362617" y="717382"/>
                  </a:cubicBezTo>
                  <a:close/>
                </a:path>
              </a:pathLst>
            </a:custGeom>
            <a:solidFill>
              <a:srgbClr val="00BEB3"/>
            </a:solidFill>
            <a:ln>
              <a:noFill/>
            </a:ln>
            <a:effectLst>
              <a:outerShdw blurRad="127000" sx="102000" sy="102000" algn="ctr" rotWithShape="0">
                <a:srgbClr val="000000">
                  <a:alpha val="8627"/>
                </a:srgbClr>
              </a:outerShdw>
            </a:effectLst>
          </p:spPr>
          <p:txBody>
            <a:bodyPr spcFirstLastPara="1" wrap="square" lIns="91425" tIns="45700" rIns="91425" bIns="45700" anchor="ctr" anchorCtr="0">
              <a:noAutofit/>
            </a:bodyPr>
            <a:lstStyle/>
            <a:p>
              <a:endParaRPr lang="en-US" sz="1600"/>
            </a:p>
          </p:txBody>
        </p:sp>
        <p:sp>
          <p:nvSpPr>
            <p:cNvPr id="10" name="Google Shape;292;p17">
              <a:extLst>
                <a:ext uri="{FF2B5EF4-FFF2-40B4-BE49-F238E27FC236}">
                  <a16:creationId xmlns:a16="http://schemas.microsoft.com/office/drawing/2014/main" xmlns="" id="{C41C66F4-7793-A959-B36D-F22EE31B5BA6}"/>
                </a:ext>
              </a:extLst>
            </p:cNvPr>
            <p:cNvSpPr/>
            <p:nvPr/>
          </p:nvSpPr>
          <p:spPr>
            <a:xfrm>
              <a:off x="1995677" y="1331936"/>
              <a:ext cx="2243762" cy="2169928"/>
            </a:xfrm>
            <a:custGeom>
              <a:avLst/>
              <a:gdLst/>
              <a:ahLst/>
              <a:cxnLst/>
              <a:rect l="l" t="t" r="r" b="b"/>
              <a:pathLst>
                <a:path w="2243762" h="2169928" extrusionOk="0">
                  <a:moveTo>
                    <a:pt x="1513648" y="577267"/>
                  </a:moveTo>
                  <a:lnTo>
                    <a:pt x="2243667" y="225590"/>
                  </a:lnTo>
                  <a:cubicBezTo>
                    <a:pt x="2068909" y="155687"/>
                    <a:pt x="1608053" y="-9342"/>
                    <a:pt x="1168456" y="387"/>
                  </a:cubicBezTo>
                  <a:cubicBezTo>
                    <a:pt x="568874" y="12638"/>
                    <a:pt x="265480" y="254776"/>
                    <a:pt x="224763" y="288647"/>
                  </a:cubicBezTo>
                  <a:cubicBezTo>
                    <a:pt x="-55661" y="880668"/>
                    <a:pt x="-74617" y="1563232"/>
                    <a:pt x="172516" y="2169904"/>
                  </a:cubicBezTo>
                  <a:cubicBezTo>
                    <a:pt x="195576" y="1997668"/>
                    <a:pt x="275929" y="1696797"/>
                    <a:pt x="541129" y="1349804"/>
                  </a:cubicBezTo>
                  <a:cubicBezTo>
                    <a:pt x="888122" y="897236"/>
                    <a:pt x="1488425" y="589878"/>
                    <a:pt x="1513648" y="577267"/>
                  </a:cubicBezTo>
                  <a:close/>
                </a:path>
              </a:pathLst>
            </a:custGeom>
            <a:solidFill>
              <a:srgbClr val="DE9600"/>
            </a:solidFill>
            <a:ln>
              <a:noFill/>
            </a:ln>
            <a:effectLst>
              <a:outerShdw blurRad="127000" sx="102000" sy="102000" algn="ctr" rotWithShape="0">
                <a:srgbClr val="000000">
                  <a:alpha val="8627"/>
                </a:srgbClr>
              </a:outerShdw>
            </a:effectLst>
          </p:spPr>
          <p:txBody>
            <a:bodyPr spcFirstLastPara="1" wrap="square" lIns="91425" tIns="45700" rIns="91425" bIns="45700" anchor="ctr" anchorCtr="0">
              <a:noAutofit/>
            </a:bodyPr>
            <a:lstStyle/>
            <a:p>
              <a:endParaRPr lang="en-US" sz="1600"/>
            </a:p>
          </p:txBody>
        </p:sp>
        <p:sp>
          <p:nvSpPr>
            <p:cNvPr id="11" name="Google Shape;293;p17">
              <a:extLst>
                <a:ext uri="{FF2B5EF4-FFF2-40B4-BE49-F238E27FC236}">
                  <a16:creationId xmlns:a16="http://schemas.microsoft.com/office/drawing/2014/main" xmlns="" id="{7B4C3B71-8284-87AD-944E-DFF0108C8A92}"/>
                </a:ext>
              </a:extLst>
            </p:cNvPr>
            <p:cNvSpPr txBox="1"/>
            <p:nvPr/>
          </p:nvSpPr>
          <p:spPr>
            <a:xfrm>
              <a:off x="6695353" y="983501"/>
              <a:ext cx="1759455" cy="1332928"/>
            </a:xfrm>
            <a:prstGeom prst="rect">
              <a:avLst/>
            </a:prstGeom>
            <a:noFill/>
            <a:ln>
              <a:noFill/>
            </a:ln>
          </p:spPr>
          <p:txBody>
            <a:bodyPr spcFirstLastPara="1" wrap="square" lIns="91425" tIns="45700" rIns="91425" bIns="45700" anchor="t" anchorCtr="0">
              <a:spAutoFit/>
            </a:bodyPr>
            <a:lstStyle/>
            <a:p>
              <a:pPr fontAlgn="base">
                <a:spcAft>
                  <a:spcPts val="750"/>
                </a:spcAft>
              </a:pPr>
              <a:r>
                <a:rPr lang="sr-Cyrl-RS" sz="1600" dirty="0">
                  <a:solidFill>
                    <a:srgbClr val="3F3F3F"/>
                  </a:solidFill>
                  <a:effectLst/>
                  <a:latin typeface="Calibri" panose="020F0502020204030204" pitchFamily="34" charset="0"/>
                  <a:ea typeface="Quattrocento Sans" panose="020B0502050000020003" pitchFamily="34" charset="0"/>
                  <a:cs typeface="Calibri" panose="020F0502020204030204" pitchFamily="34" charset="0"/>
                </a:rPr>
                <a:t>Музички плејери и таблети</a:t>
              </a:r>
              <a:endParaRPr lang="en-US" sz="1600" dirty="0">
                <a:effectLst/>
                <a:latin typeface="Calibri" panose="020F0502020204030204" pitchFamily="34" charset="0"/>
                <a:ea typeface="Times New Roman" panose="02020603050405020304" pitchFamily="18" charset="0"/>
                <a:cs typeface="Calibri" panose="020F0502020204030204" pitchFamily="34" charset="0"/>
              </a:endParaRPr>
            </a:p>
          </p:txBody>
        </p:sp>
        <p:sp>
          <p:nvSpPr>
            <p:cNvPr id="12" name="Google Shape;294;p17">
              <a:extLst>
                <a:ext uri="{FF2B5EF4-FFF2-40B4-BE49-F238E27FC236}">
                  <a16:creationId xmlns:a16="http://schemas.microsoft.com/office/drawing/2014/main" xmlns="" id="{5EC818FA-C35C-941A-1096-2A0D0DE02766}"/>
                </a:ext>
              </a:extLst>
            </p:cNvPr>
            <p:cNvSpPr txBox="1"/>
            <p:nvPr/>
          </p:nvSpPr>
          <p:spPr>
            <a:xfrm>
              <a:off x="6731627" y="3392461"/>
              <a:ext cx="1759455" cy="981371"/>
            </a:xfrm>
            <a:prstGeom prst="rect">
              <a:avLst/>
            </a:prstGeom>
            <a:noFill/>
            <a:ln>
              <a:noFill/>
            </a:ln>
          </p:spPr>
          <p:txBody>
            <a:bodyPr spcFirstLastPara="1" wrap="square" lIns="91425" tIns="45700" rIns="91425" bIns="45700" anchor="t" anchorCtr="0">
              <a:spAutoFit/>
            </a:bodyPr>
            <a:lstStyle/>
            <a:p>
              <a:pPr fontAlgn="base">
                <a:spcAft>
                  <a:spcPts val="750"/>
                </a:spcAft>
              </a:pPr>
              <a:r>
                <a:rPr lang="sr-Cyrl-RS" sz="1600" dirty="0">
                  <a:solidFill>
                    <a:srgbClr val="3F3F3F"/>
                  </a:solidFill>
                  <a:effectLst/>
                  <a:latin typeface="Calibri" panose="020F0502020204030204" pitchFamily="34" charset="0"/>
                  <a:ea typeface="Quattrocento Sans" panose="020B0502050000020003" pitchFamily="34" charset="0"/>
                  <a:cs typeface="Calibri" panose="020F0502020204030204" pitchFamily="34" charset="0"/>
                </a:rPr>
                <a:t>Мобилни телефони</a:t>
              </a:r>
              <a:endParaRPr lang="en-US" sz="1600" dirty="0">
                <a:effectLst/>
                <a:latin typeface="Calibri" panose="020F0502020204030204" pitchFamily="34" charset="0"/>
                <a:ea typeface="Times New Roman" panose="02020603050405020304" pitchFamily="18" charset="0"/>
                <a:cs typeface="Calibri" panose="020F0502020204030204" pitchFamily="34" charset="0"/>
              </a:endParaRPr>
            </a:p>
          </p:txBody>
        </p:sp>
        <p:sp>
          <p:nvSpPr>
            <p:cNvPr id="13" name="Google Shape;295;p17">
              <a:extLst>
                <a:ext uri="{FF2B5EF4-FFF2-40B4-BE49-F238E27FC236}">
                  <a16:creationId xmlns:a16="http://schemas.microsoft.com/office/drawing/2014/main" xmlns="" id="{8E093A80-8B9E-E60E-8379-5BD8BEF991BC}"/>
                </a:ext>
              </a:extLst>
            </p:cNvPr>
            <p:cNvSpPr txBox="1"/>
            <p:nvPr/>
          </p:nvSpPr>
          <p:spPr>
            <a:xfrm>
              <a:off x="5094637" y="5011057"/>
              <a:ext cx="1759455" cy="629814"/>
            </a:xfrm>
            <a:prstGeom prst="rect">
              <a:avLst/>
            </a:prstGeom>
            <a:noFill/>
            <a:ln>
              <a:noFill/>
            </a:ln>
          </p:spPr>
          <p:txBody>
            <a:bodyPr spcFirstLastPara="1" wrap="square" lIns="91425" tIns="45700" rIns="91425" bIns="45700" anchor="t" anchorCtr="0">
              <a:spAutoFit/>
            </a:bodyPr>
            <a:lstStyle/>
            <a:p>
              <a:pPr fontAlgn="base">
                <a:spcAft>
                  <a:spcPts val="750"/>
                </a:spcAft>
              </a:pPr>
              <a:r>
                <a:rPr lang="sr-Cyrl-RS" sz="1600" dirty="0">
                  <a:solidFill>
                    <a:srgbClr val="3F3F3F"/>
                  </a:solidFill>
                  <a:effectLst/>
                  <a:latin typeface="Calibri" panose="020F0502020204030204" pitchFamily="34" charset="0"/>
                  <a:ea typeface="Quattrocento Sans" panose="020B0502050000020003" pitchFamily="34" charset="0"/>
                  <a:cs typeface="Calibri" panose="020F0502020204030204" pitchFamily="34" charset="0"/>
                </a:rPr>
                <a:t>Рачунари</a:t>
              </a:r>
              <a:endParaRPr lang="en-US" sz="1600" dirty="0">
                <a:effectLst/>
                <a:latin typeface="Calibri" panose="020F0502020204030204" pitchFamily="34" charset="0"/>
                <a:ea typeface="Times New Roman" panose="02020603050405020304" pitchFamily="18" charset="0"/>
                <a:cs typeface="Calibri" panose="020F0502020204030204" pitchFamily="34" charset="0"/>
              </a:endParaRPr>
            </a:p>
          </p:txBody>
        </p:sp>
        <p:sp>
          <p:nvSpPr>
            <p:cNvPr id="14" name="Google Shape;296;p17">
              <a:extLst>
                <a:ext uri="{FF2B5EF4-FFF2-40B4-BE49-F238E27FC236}">
                  <a16:creationId xmlns:a16="http://schemas.microsoft.com/office/drawing/2014/main" xmlns="" id="{8CA71636-E4C8-CE53-680A-5B552448397D}"/>
                </a:ext>
              </a:extLst>
            </p:cNvPr>
            <p:cNvSpPr txBox="1"/>
            <p:nvPr/>
          </p:nvSpPr>
          <p:spPr>
            <a:xfrm>
              <a:off x="928516" y="4249932"/>
              <a:ext cx="1759455" cy="629814"/>
            </a:xfrm>
            <a:prstGeom prst="rect">
              <a:avLst/>
            </a:prstGeom>
            <a:noFill/>
            <a:ln>
              <a:noFill/>
            </a:ln>
          </p:spPr>
          <p:txBody>
            <a:bodyPr spcFirstLastPara="1" wrap="square" lIns="91425" tIns="45700" rIns="91425" bIns="45700" anchor="t" anchorCtr="0">
              <a:spAutoFit/>
            </a:bodyPr>
            <a:lstStyle/>
            <a:p>
              <a:pPr algn="r" fontAlgn="base">
                <a:spcAft>
                  <a:spcPts val="750"/>
                </a:spcAft>
              </a:pPr>
              <a:r>
                <a:rPr lang="sr-Cyrl-RS" sz="1600" dirty="0">
                  <a:solidFill>
                    <a:srgbClr val="3F3F3F"/>
                  </a:solidFill>
                  <a:effectLst/>
                  <a:latin typeface="Calibri" panose="020F0502020204030204" pitchFamily="34" charset="0"/>
                  <a:ea typeface="Quattrocento Sans" panose="020B0502050000020003" pitchFamily="34" charset="0"/>
                  <a:cs typeface="Calibri" panose="020F0502020204030204" pitchFamily="34" charset="0"/>
                </a:rPr>
                <a:t>Монитори</a:t>
              </a:r>
              <a:endParaRPr lang="en-US" sz="1600" dirty="0">
                <a:effectLst/>
                <a:latin typeface="Calibri" panose="020F0502020204030204" pitchFamily="34" charset="0"/>
                <a:ea typeface="Times New Roman" panose="02020603050405020304" pitchFamily="18" charset="0"/>
                <a:cs typeface="Calibri" panose="020F0502020204030204" pitchFamily="34" charset="0"/>
              </a:endParaRPr>
            </a:p>
          </p:txBody>
        </p:sp>
        <p:sp>
          <p:nvSpPr>
            <p:cNvPr id="15" name="Google Shape;297;p17">
              <a:extLst>
                <a:ext uri="{FF2B5EF4-FFF2-40B4-BE49-F238E27FC236}">
                  <a16:creationId xmlns:a16="http://schemas.microsoft.com/office/drawing/2014/main" xmlns="" id="{BDF25AB6-6333-44F3-5DB0-6832652EFC6D}"/>
                </a:ext>
              </a:extLst>
            </p:cNvPr>
            <p:cNvSpPr txBox="1"/>
            <p:nvPr/>
          </p:nvSpPr>
          <p:spPr>
            <a:xfrm>
              <a:off x="316984" y="2197686"/>
              <a:ext cx="1759455" cy="629814"/>
            </a:xfrm>
            <a:prstGeom prst="rect">
              <a:avLst/>
            </a:prstGeom>
            <a:noFill/>
            <a:ln>
              <a:noFill/>
            </a:ln>
          </p:spPr>
          <p:txBody>
            <a:bodyPr spcFirstLastPara="1" wrap="square" lIns="91425" tIns="45700" rIns="91425" bIns="45700" anchor="t" anchorCtr="0">
              <a:spAutoFit/>
            </a:bodyPr>
            <a:lstStyle/>
            <a:p>
              <a:pPr algn="r" fontAlgn="base">
                <a:spcAft>
                  <a:spcPts val="750"/>
                </a:spcAft>
              </a:pPr>
              <a:r>
                <a:rPr lang="sr-Cyrl-RS" sz="1600" dirty="0">
                  <a:solidFill>
                    <a:srgbClr val="3F3F3F"/>
                  </a:solidFill>
                  <a:effectLst/>
                  <a:latin typeface="Calibri" panose="020F0502020204030204" pitchFamily="34" charset="0"/>
                  <a:ea typeface="Quattrocento Sans" panose="020B0502050000020003" pitchFamily="34" charset="0"/>
                  <a:cs typeface="Calibri" panose="020F0502020204030204" pitchFamily="34" charset="0"/>
                </a:rPr>
                <a:t>Штампачи</a:t>
              </a:r>
              <a:endParaRPr lang="en-US" sz="1600" dirty="0">
                <a:effectLst/>
                <a:latin typeface="Calibri" panose="020F0502020204030204" pitchFamily="34" charset="0"/>
                <a:ea typeface="Times New Roman" panose="02020603050405020304" pitchFamily="18" charset="0"/>
                <a:cs typeface="Calibri" panose="020F0502020204030204" pitchFamily="34" charset="0"/>
              </a:endParaRPr>
            </a:p>
          </p:txBody>
        </p:sp>
        <p:sp>
          <p:nvSpPr>
            <p:cNvPr id="16" name="Google Shape;298;p17">
              <a:extLst>
                <a:ext uri="{FF2B5EF4-FFF2-40B4-BE49-F238E27FC236}">
                  <a16:creationId xmlns:a16="http://schemas.microsoft.com/office/drawing/2014/main" xmlns="" id="{8E07DAED-CDED-1D9A-E431-532B6CF38812}"/>
                </a:ext>
              </a:extLst>
            </p:cNvPr>
            <p:cNvSpPr txBox="1"/>
            <p:nvPr/>
          </p:nvSpPr>
          <p:spPr>
            <a:xfrm>
              <a:off x="1133162" y="128379"/>
              <a:ext cx="1757642" cy="981371"/>
            </a:xfrm>
            <a:prstGeom prst="rect">
              <a:avLst/>
            </a:prstGeom>
            <a:noFill/>
            <a:ln>
              <a:noFill/>
            </a:ln>
          </p:spPr>
          <p:txBody>
            <a:bodyPr spcFirstLastPara="1" wrap="square" lIns="91425" tIns="45700" rIns="91425" bIns="45700" anchor="t" anchorCtr="0">
              <a:spAutoFit/>
            </a:bodyPr>
            <a:lstStyle/>
            <a:p>
              <a:pPr algn="r" fontAlgn="base">
                <a:spcAft>
                  <a:spcPts val="750"/>
                </a:spcAft>
              </a:pPr>
              <a:r>
                <a:rPr lang="sr-Cyrl-RS" sz="1600" dirty="0">
                  <a:solidFill>
                    <a:srgbClr val="3F3F3F"/>
                  </a:solidFill>
                  <a:effectLst/>
                  <a:latin typeface="Calibri" panose="020F0502020204030204" pitchFamily="34" charset="0"/>
                  <a:ea typeface="Quattrocento Sans" panose="020B0502050000020003" pitchFamily="34" charset="0"/>
                  <a:cs typeface="Calibri" panose="020F0502020204030204" pitchFamily="34" charset="0"/>
                </a:rPr>
                <a:t>Аудио/видео опрема</a:t>
              </a:r>
              <a:endParaRPr lang="en-US" sz="1600" dirty="0">
                <a:effectLst/>
                <a:latin typeface="Calibri" panose="020F0502020204030204" pitchFamily="34" charset="0"/>
                <a:ea typeface="Times New Roman" panose="02020603050405020304" pitchFamily="18" charset="0"/>
                <a:cs typeface="Calibri" panose="020F0502020204030204" pitchFamily="34" charset="0"/>
              </a:endParaRPr>
            </a:p>
          </p:txBody>
        </p:sp>
        <p:sp>
          <p:nvSpPr>
            <p:cNvPr id="17" name="Google Shape;299;p17">
              <a:extLst>
                <a:ext uri="{FF2B5EF4-FFF2-40B4-BE49-F238E27FC236}">
                  <a16:creationId xmlns:a16="http://schemas.microsoft.com/office/drawing/2014/main" xmlns="" id="{732DF72C-992A-7759-60B1-977DA6BC894E}"/>
                </a:ext>
              </a:extLst>
            </p:cNvPr>
            <p:cNvSpPr txBox="1"/>
            <p:nvPr/>
          </p:nvSpPr>
          <p:spPr>
            <a:xfrm>
              <a:off x="5974365" y="-47617"/>
              <a:ext cx="2236268" cy="981371"/>
            </a:xfrm>
            <a:prstGeom prst="rect">
              <a:avLst/>
            </a:prstGeom>
            <a:noFill/>
            <a:ln>
              <a:noFill/>
            </a:ln>
          </p:spPr>
          <p:txBody>
            <a:bodyPr spcFirstLastPara="1" wrap="square" lIns="91425" tIns="45700" rIns="91425" bIns="45700" anchor="t" anchorCtr="0">
              <a:spAutoFit/>
            </a:bodyPr>
            <a:lstStyle/>
            <a:p>
              <a:pPr fontAlgn="base">
                <a:spcAft>
                  <a:spcPts val="750"/>
                </a:spcAft>
              </a:pPr>
              <a:r>
                <a:rPr lang="sr-Cyrl-RS" sz="1600" dirty="0">
                  <a:solidFill>
                    <a:srgbClr val="3F3F3F"/>
                  </a:solidFill>
                  <a:effectLst/>
                  <a:latin typeface="Calibri" panose="020F0502020204030204" pitchFamily="34" charset="0"/>
                  <a:ea typeface="Quattrocento Sans" panose="020B0502050000020003" pitchFamily="34" charset="0"/>
                  <a:cs typeface="Calibri" panose="020F0502020204030204" pitchFamily="34" charset="0"/>
                </a:rPr>
                <a:t>Тастатуре и мишеви</a:t>
              </a:r>
              <a:endParaRPr lang="en-US" sz="1600" dirty="0">
                <a:effectLst/>
                <a:latin typeface="Calibri" panose="020F0502020204030204" pitchFamily="34" charset="0"/>
                <a:ea typeface="Times New Roman" panose="02020603050405020304" pitchFamily="18" charset="0"/>
                <a:cs typeface="Calibri" panose="020F0502020204030204" pitchFamily="34" charset="0"/>
              </a:endParaRPr>
            </a:p>
          </p:txBody>
        </p:sp>
        <p:pic>
          <p:nvPicPr>
            <p:cNvPr id="18" name="Google Shape;300;p17">
              <a:extLst>
                <a:ext uri="{FF2B5EF4-FFF2-40B4-BE49-F238E27FC236}">
                  <a16:creationId xmlns:a16="http://schemas.microsoft.com/office/drawing/2014/main" xmlns="" id="{E7C50F9D-ED05-F2D0-CA61-9AAE4841489A}"/>
                </a:ext>
              </a:extLst>
            </p:cNvPr>
            <p:cNvPicPr preferRelativeResize="0"/>
            <p:nvPr/>
          </p:nvPicPr>
          <p:blipFill rotWithShape="1">
            <a:blip r:embed="rId3">
              <a:alphaModFix/>
            </a:blip>
            <a:srcRect/>
            <a:stretch/>
          </p:blipFill>
          <p:spPr>
            <a:xfrm>
              <a:off x="5899308" y="1945094"/>
              <a:ext cx="451102" cy="451102"/>
            </a:xfrm>
            <a:prstGeom prst="rect">
              <a:avLst/>
            </a:prstGeom>
            <a:noFill/>
            <a:ln>
              <a:noFill/>
            </a:ln>
          </p:spPr>
        </p:pic>
        <p:pic>
          <p:nvPicPr>
            <p:cNvPr id="19" name="Google Shape;301;p17">
              <a:extLst>
                <a:ext uri="{FF2B5EF4-FFF2-40B4-BE49-F238E27FC236}">
                  <a16:creationId xmlns:a16="http://schemas.microsoft.com/office/drawing/2014/main" xmlns="" id="{921C2038-EC05-C01F-2411-5A735D9189C2}"/>
                </a:ext>
              </a:extLst>
            </p:cNvPr>
            <p:cNvPicPr preferRelativeResize="0"/>
            <p:nvPr/>
          </p:nvPicPr>
          <p:blipFill rotWithShape="1">
            <a:blip r:embed="rId4">
              <a:alphaModFix/>
            </a:blip>
            <a:srcRect/>
            <a:stretch/>
          </p:blipFill>
          <p:spPr>
            <a:xfrm>
              <a:off x="5583037" y="3501864"/>
              <a:ext cx="465542" cy="465542"/>
            </a:xfrm>
            <a:prstGeom prst="rect">
              <a:avLst/>
            </a:prstGeom>
            <a:noFill/>
            <a:ln>
              <a:noFill/>
            </a:ln>
          </p:spPr>
        </p:pic>
        <p:pic>
          <p:nvPicPr>
            <p:cNvPr id="20" name="Google Shape;302;p17">
              <a:extLst>
                <a:ext uri="{FF2B5EF4-FFF2-40B4-BE49-F238E27FC236}">
                  <a16:creationId xmlns:a16="http://schemas.microsoft.com/office/drawing/2014/main" xmlns="" id="{E43FB6D5-F9CE-A782-588A-CC6E301A09CD}"/>
                </a:ext>
              </a:extLst>
            </p:cNvPr>
            <p:cNvPicPr preferRelativeResize="0"/>
            <p:nvPr/>
          </p:nvPicPr>
          <p:blipFill rotWithShape="1">
            <a:blip r:embed="rId5">
              <a:alphaModFix/>
            </a:blip>
            <a:srcRect/>
            <a:stretch/>
          </p:blipFill>
          <p:spPr>
            <a:xfrm>
              <a:off x="3919109" y="4146861"/>
              <a:ext cx="482640" cy="482640"/>
            </a:xfrm>
            <a:prstGeom prst="rect">
              <a:avLst/>
            </a:prstGeom>
            <a:noFill/>
            <a:ln>
              <a:noFill/>
            </a:ln>
          </p:spPr>
        </p:pic>
        <p:pic>
          <p:nvPicPr>
            <p:cNvPr id="21" name="Google Shape;303;p17">
              <a:extLst>
                <a:ext uri="{FF2B5EF4-FFF2-40B4-BE49-F238E27FC236}">
                  <a16:creationId xmlns:a16="http://schemas.microsoft.com/office/drawing/2014/main" xmlns="" id="{711243FD-4507-E890-6018-2C390F461EDF}"/>
                </a:ext>
              </a:extLst>
            </p:cNvPr>
            <p:cNvPicPr preferRelativeResize="0"/>
            <p:nvPr/>
          </p:nvPicPr>
          <p:blipFill rotWithShape="1">
            <a:blip r:embed="rId6">
              <a:alphaModFix/>
            </a:blip>
            <a:srcRect/>
            <a:stretch/>
          </p:blipFill>
          <p:spPr>
            <a:xfrm>
              <a:off x="2535022" y="3250404"/>
              <a:ext cx="502920" cy="502920"/>
            </a:xfrm>
            <a:prstGeom prst="rect">
              <a:avLst/>
            </a:prstGeom>
            <a:noFill/>
            <a:ln>
              <a:noFill/>
            </a:ln>
          </p:spPr>
        </p:pic>
        <p:pic>
          <p:nvPicPr>
            <p:cNvPr id="22" name="Google Shape;304;p17">
              <a:extLst>
                <a:ext uri="{FF2B5EF4-FFF2-40B4-BE49-F238E27FC236}">
                  <a16:creationId xmlns:a16="http://schemas.microsoft.com/office/drawing/2014/main" xmlns="" id="{4958C3CB-1955-A430-3AB3-C32F695122F6}"/>
                </a:ext>
              </a:extLst>
            </p:cNvPr>
            <p:cNvPicPr preferRelativeResize="0"/>
            <p:nvPr/>
          </p:nvPicPr>
          <p:blipFill rotWithShape="1">
            <a:blip r:embed="rId7">
              <a:alphaModFix/>
            </a:blip>
            <a:srcRect/>
            <a:stretch/>
          </p:blipFill>
          <p:spPr>
            <a:xfrm>
              <a:off x="2292239" y="1756211"/>
              <a:ext cx="528356" cy="528356"/>
            </a:xfrm>
            <a:prstGeom prst="rect">
              <a:avLst/>
            </a:prstGeom>
            <a:noFill/>
            <a:ln>
              <a:noFill/>
            </a:ln>
          </p:spPr>
        </p:pic>
        <p:pic>
          <p:nvPicPr>
            <p:cNvPr id="23" name="Google Shape;305;p17">
              <a:extLst>
                <a:ext uri="{FF2B5EF4-FFF2-40B4-BE49-F238E27FC236}">
                  <a16:creationId xmlns:a16="http://schemas.microsoft.com/office/drawing/2014/main" xmlns="" id="{08148D71-E516-012E-18B2-4D6D10DD8F8C}"/>
                </a:ext>
              </a:extLst>
            </p:cNvPr>
            <p:cNvPicPr preferRelativeResize="0"/>
            <p:nvPr/>
          </p:nvPicPr>
          <p:blipFill rotWithShape="1">
            <a:blip r:embed="rId8">
              <a:alphaModFix/>
            </a:blip>
            <a:srcRect/>
            <a:stretch/>
          </p:blipFill>
          <p:spPr>
            <a:xfrm>
              <a:off x="3385047" y="566904"/>
              <a:ext cx="487230" cy="487230"/>
            </a:xfrm>
            <a:prstGeom prst="rect">
              <a:avLst/>
            </a:prstGeom>
            <a:noFill/>
            <a:ln>
              <a:noFill/>
            </a:ln>
          </p:spPr>
        </p:pic>
        <p:pic>
          <p:nvPicPr>
            <p:cNvPr id="24" name="Google Shape;306;p17">
              <a:extLst>
                <a:ext uri="{FF2B5EF4-FFF2-40B4-BE49-F238E27FC236}">
                  <a16:creationId xmlns:a16="http://schemas.microsoft.com/office/drawing/2014/main" xmlns="" id="{2418CDA4-21D7-7C3C-8488-409D9E3A5687}"/>
                </a:ext>
              </a:extLst>
            </p:cNvPr>
            <p:cNvPicPr preferRelativeResize="0"/>
            <p:nvPr/>
          </p:nvPicPr>
          <p:blipFill rotWithShape="1">
            <a:blip r:embed="rId9">
              <a:alphaModFix/>
            </a:blip>
            <a:srcRect/>
            <a:stretch/>
          </p:blipFill>
          <p:spPr>
            <a:xfrm>
              <a:off x="4900220" y="616352"/>
              <a:ext cx="483394" cy="483394"/>
            </a:xfrm>
            <a:prstGeom prst="rect">
              <a:avLst/>
            </a:prstGeom>
            <a:noFill/>
            <a:ln>
              <a:noFill/>
            </a:ln>
          </p:spPr>
        </p:pic>
        <p:pic>
          <p:nvPicPr>
            <p:cNvPr id="25" name="Google Shape;307;p17">
              <a:extLst>
                <a:ext uri="{FF2B5EF4-FFF2-40B4-BE49-F238E27FC236}">
                  <a16:creationId xmlns:a16="http://schemas.microsoft.com/office/drawing/2014/main" xmlns="" id="{BE836322-987B-0D83-191F-045BEE3A70E5}"/>
                </a:ext>
              </a:extLst>
            </p:cNvPr>
            <p:cNvPicPr preferRelativeResize="0"/>
            <p:nvPr/>
          </p:nvPicPr>
          <p:blipFill rotWithShape="1">
            <a:blip r:embed="rId10">
              <a:alphaModFix/>
            </a:blip>
            <a:srcRect/>
            <a:stretch/>
          </p:blipFill>
          <p:spPr>
            <a:xfrm>
              <a:off x="3785128" y="1977888"/>
              <a:ext cx="1137790" cy="1137788"/>
            </a:xfrm>
            <a:prstGeom prst="rect">
              <a:avLst/>
            </a:prstGeom>
            <a:noFill/>
            <a:ln>
              <a:noFill/>
            </a:ln>
          </p:spPr>
        </p:pic>
      </p:grpSp>
      <p:sp>
        <p:nvSpPr>
          <p:cNvPr id="27" name="TextBox 26">
            <a:extLst>
              <a:ext uri="{FF2B5EF4-FFF2-40B4-BE49-F238E27FC236}">
                <a16:creationId xmlns:a16="http://schemas.microsoft.com/office/drawing/2014/main" xmlns="" id="{9CE36A48-8F54-F1CC-BCA1-CF8902F826F3}"/>
              </a:ext>
            </a:extLst>
          </p:cNvPr>
          <p:cNvSpPr txBox="1"/>
          <p:nvPr/>
        </p:nvSpPr>
        <p:spPr>
          <a:xfrm>
            <a:off x="6092205" y="977079"/>
            <a:ext cx="6094070" cy="369332"/>
          </a:xfrm>
          <a:prstGeom prst="rect">
            <a:avLst/>
          </a:prstGeom>
          <a:noFill/>
        </p:spPr>
        <p:txBody>
          <a:bodyPr wrap="square">
            <a:spAutoFit/>
          </a:bodyPr>
          <a:lstStyle/>
          <a:p>
            <a:pPr algn="ctr"/>
            <a:r>
              <a:rPr lang="sr-Cyrl-RS" dirty="0"/>
              <a:t>Е-отпад из канцеларије </a:t>
            </a:r>
          </a:p>
        </p:txBody>
      </p:sp>
      <p:graphicFrame>
        <p:nvGraphicFramePr>
          <p:cNvPr id="26" name="Table 25">
            <a:extLst>
              <a:ext uri="{FF2B5EF4-FFF2-40B4-BE49-F238E27FC236}">
                <a16:creationId xmlns:a16="http://schemas.microsoft.com/office/drawing/2014/main" xmlns="" id="{3D0A571C-F09A-4686-5960-9FB8499CB135}"/>
              </a:ext>
            </a:extLst>
          </p:cNvPr>
          <p:cNvGraphicFramePr>
            <a:graphicFrameLocks noGrp="1"/>
          </p:cNvGraphicFramePr>
          <p:nvPr>
            <p:extLst>
              <p:ext uri="{D42A27DB-BD31-4B8C-83A1-F6EECF244321}">
                <p14:modId xmlns:p14="http://schemas.microsoft.com/office/powerpoint/2010/main" val="537514133"/>
              </p:ext>
            </p:extLst>
          </p:nvPr>
        </p:nvGraphicFramePr>
        <p:xfrm>
          <a:off x="314040" y="962374"/>
          <a:ext cx="5913738" cy="2658306"/>
        </p:xfrm>
        <a:graphic>
          <a:graphicData uri="http://schemas.openxmlformats.org/drawingml/2006/table">
            <a:tbl>
              <a:tblPr firstRow="1" firstCol="1" bandRow="1">
                <a:tableStyleId>{912C8C85-51F0-491E-9774-3900AFEF0FD7}</a:tableStyleId>
              </a:tblPr>
              <a:tblGrid>
                <a:gridCol w="2905889">
                  <a:extLst>
                    <a:ext uri="{9D8B030D-6E8A-4147-A177-3AD203B41FA5}">
                      <a16:colId xmlns:a16="http://schemas.microsoft.com/office/drawing/2014/main" xmlns="" val="1003490279"/>
                    </a:ext>
                  </a:extLst>
                </a:gridCol>
                <a:gridCol w="3007849">
                  <a:extLst>
                    <a:ext uri="{9D8B030D-6E8A-4147-A177-3AD203B41FA5}">
                      <a16:colId xmlns:a16="http://schemas.microsoft.com/office/drawing/2014/main" xmlns="" val="2486380174"/>
                    </a:ext>
                  </a:extLst>
                </a:gridCol>
              </a:tblGrid>
              <a:tr h="731034">
                <a:tc>
                  <a:txBody>
                    <a:bodyPr/>
                    <a:lstStyle/>
                    <a:p>
                      <a:pPr algn="ctr">
                        <a:buNone/>
                      </a:pPr>
                      <a:r>
                        <a:rPr lang="sr-Cyrl-RS" sz="2000" kern="100" noProof="0" dirty="0">
                          <a:solidFill>
                            <a:srgbClr val="000000"/>
                          </a:solidFill>
                          <a:effectLst/>
                        </a:rPr>
                        <a:t>Врсте отпада</a:t>
                      </a:r>
                      <a:endParaRPr lang="sr-Cyrl-RS" sz="2000" kern="100" noProof="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6350" cap="flat" cmpd="sng" algn="ctr">
                      <a:noFill/>
                      <a:prstDash val="solid"/>
                      <a:miter lim="800000"/>
                    </a:lnL>
                    <a:lnR w="12700" cap="flat" cmpd="sng" algn="ctr">
                      <a:solidFill>
                        <a:srgbClr val="009900"/>
                      </a:solidFill>
                      <a:prstDash val="solid"/>
                      <a:round/>
                      <a:headEnd type="none" w="med" len="med"/>
                      <a:tailEnd type="none" w="med" len="med"/>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noFill/>
                  </a:tcPr>
                </a:tc>
                <a:tc>
                  <a:txBody>
                    <a:bodyPr/>
                    <a:lstStyle/>
                    <a:p>
                      <a:pPr algn="ctr">
                        <a:buNone/>
                      </a:pPr>
                      <a:r>
                        <a:rPr lang="sr-Cyrl-RS" sz="2000" kern="100" noProof="0" dirty="0">
                          <a:solidFill>
                            <a:srgbClr val="000000"/>
                          </a:solidFill>
                          <a:effectLst/>
                        </a:rPr>
                        <a:t>Карактеристике отпада</a:t>
                      </a:r>
                      <a:endParaRPr lang="sr-Cyrl-RS" sz="2000" kern="100" noProof="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9900"/>
                      </a:solidFill>
                      <a:prstDash val="solid"/>
                      <a:round/>
                      <a:headEnd type="none" w="med" len="med"/>
                      <a:tailEnd type="none" w="med" len="med"/>
                    </a:lnL>
                    <a:lnR w="6350" cap="flat" cmpd="sng" algn="ctr">
                      <a:noFill/>
                      <a:prstDash val="solid"/>
                      <a:miter lim="800000"/>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noFill/>
                  </a:tcPr>
                </a:tc>
                <a:extLst>
                  <a:ext uri="{0D108BD9-81ED-4DB2-BD59-A6C34878D82A}">
                    <a16:rowId xmlns:a16="http://schemas.microsoft.com/office/drawing/2014/main" xmlns="" val="1580592291"/>
                  </a:ext>
                </a:extLst>
              </a:tr>
              <a:tr h="1927272">
                <a:tc>
                  <a:txBody>
                    <a:bodyPr/>
                    <a:lstStyle/>
                    <a:p>
                      <a:pPr marL="342900" indent="-342900">
                        <a:buFont typeface="Wingdings" panose="05000000000000000000" pitchFamily="2" charset="2"/>
                        <a:buChar char="§"/>
                      </a:pPr>
                      <a:r>
                        <a:rPr lang="sr-Cyrl-RS" sz="2000" b="0" kern="100" noProof="0" dirty="0">
                          <a:solidFill>
                            <a:srgbClr val="000000"/>
                          </a:solidFill>
                          <a:effectLst/>
                        </a:rPr>
                        <a:t>Комунални отпад</a:t>
                      </a:r>
                    </a:p>
                    <a:p>
                      <a:pPr marL="342900" indent="-342900">
                        <a:buFont typeface="Wingdings" panose="05000000000000000000" pitchFamily="2" charset="2"/>
                        <a:buChar char="§"/>
                      </a:pPr>
                      <a:r>
                        <a:rPr lang="sr-Cyrl-RS" sz="2000" b="0" kern="100" noProof="0" dirty="0">
                          <a:solidFill>
                            <a:srgbClr val="000000"/>
                          </a:solidFill>
                          <a:effectLst/>
                        </a:rPr>
                        <a:t>Комерцијални отпад</a:t>
                      </a:r>
                    </a:p>
                    <a:p>
                      <a:pPr marL="342900" indent="-342900">
                        <a:buFont typeface="Wingdings" panose="05000000000000000000" pitchFamily="2" charset="2"/>
                        <a:buChar char="§"/>
                      </a:pPr>
                      <a:r>
                        <a:rPr lang="sr-Cyrl-RS" sz="2000" b="0" kern="100" noProof="0" dirty="0">
                          <a:solidFill>
                            <a:srgbClr val="000000"/>
                          </a:solidFill>
                          <a:effectLst/>
                        </a:rPr>
                        <a:t>Индустријски отпад </a:t>
                      </a:r>
                    </a:p>
                    <a:p>
                      <a:pPr marL="342900" indent="-342900">
                        <a:buFont typeface="Wingdings" panose="05000000000000000000" pitchFamily="2" charset="2"/>
                        <a:buChar char="§"/>
                      </a:pPr>
                      <a:r>
                        <a:rPr lang="sr-Cyrl-RS" sz="2000" b="0" kern="100" noProof="0" dirty="0">
                          <a:solidFill>
                            <a:srgbClr val="000000"/>
                          </a:solidFill>
                          <a:effectLst/>
                        </a:rPr>
                        <a:t>Пољопривредни отпад</a:t>
                      </a:r>
                      <a:endParaRPr lang="sr-Cyrl-RS" sz="2000" b="0" kern="100" noProof="0" dirty="0">
                        <a:effectLst/>
                        <a:latin typeface="Calibri" panose="020F0502020204030204" pitchFamily="34" charset="0"/>
                        <a:cs typeface="Calibri" panose="020F0502020204030204" pitchFamily="34" charset="0"/>
                      </a:endParaRPr>
                    </a:p>
                  </a:txBody>
                  <a:tcPr marL="68580" marR="68580" marT="0" marB="0" anchor="ctr">
                    <a:lnL w="6350" cap="flat" cmpd="sng" algn="ctr">
                      <a:noFill/>
                      <a:prstDash val="solid"/>
                      <a:miter lim="800000"/>
                    </a:lnL>
                    <a:lnR w="12700" cap="flat" cmpd="sng" algn="ctr">
                      <a:solidFill>
                        <a:srgbClr val="009900"/>
                      </a:solidFill>
                      <a:prstDash val="solid"/>
                      <a:round/>
                      <a:headEnd type="none" w="med" len="med"/>
                      <a:tailEnd type="none" w="med" len="med"/>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tcPr>
                </a:tc>
                <a:tc>
                  <a:txBody>
                    <a:bodyPr/>
                    <a:lstStyle/>
                    <a:p>
                      <a:pPr marL="342900" indent="-342900">
                        <a:buFont typeface="Wingdings" panose="05000000000000000000" pitchFamily="2" charset="2"/>
                        <a:buChar char="§"/>
                      </a:pPr>
                      <a:r>
                        <a:rPr lang="sr-Cyrl-RS" sz="2000" kern="100" noProof="0" dirty="0">
                          <a:solidFill>
                            <a:srgbClr val="000000"/>
                          </a:solidFill>
                          <a:effectLst/>
                        </a:rPr>
                        <a:t>Неопасан отпад </a:t>
                      </a:r>
                    </a:p>
                    <a:p>
                      <a:pPr marL="342900" indent="-342900">
                        <a:buFont typeface="Wingdings" panose="05000000000000000000" pitchFamily="2" charset="2"/>
                        <a:buChar char="§"/>
                      </a:pPr>
                      <a:r>
                        <a:rPr lang="sr-Cyrl-RS" sz="2000" kern="100" noProof="0" dirty="0">
                          <a:solidFill>
                            <a:srgbClr val="000000"/>
                          </a:solidFill>
                          <a:effectLst/>
                        </a:rPr>
                        <a:t>Инертан отпад </a:t>
                      </a:r>
                    </a:p>
                    <a:p>
                      <a:pPr marL="342900" indent="-342900">
                        <a:buFont typeface="Wingdings" panose="05000000000000000000" pitchFamily="2" charset="2"/>
                        <a:buChar char="§"/>
                      </a:pPr>
                      <a:r>
                        <a:rPr lang="sr-Cyrl-RS" sz="2000" kern="100" noProof="0" dirty="0">
                          <a:solidFill>
                            <a:srgbClr val="000000"/>
                          </a:solidFill>
                          <a:effectLst/>
                        </a:rPr>
                        <a:t>Опасан отпад </a:t>
                      </a:r>
                      <a:endParaRPr lang="sr-Cyrl-RS" sz="2000" kern="100" noProof="0" dirty="0">
                        <a:effectLst/>
                        <a:latin typeface="Calibri" panose="020F0502020204030204" pitchFamily="34" charset="0"/>
                        <a:cs typeface="Calibri" panose="020F0502020204030204" pitchFamily="34" charset="0"/>
                      </a:endParaRPr>
                    </a:p>
                  </a:txBody>
                  <a:tcPr marL="68580" marR="68580" marT="0" marB="0" anchor="ctr">
                    <a:lnL w="12700" cap="flat" cmpd="sng" algn="ctr">
                      <a:solidFill>
                        <a:srgbClr val="009900"/>
                      </a:solidFill>
                      <a:prstDash val="solid"/>
                      <a:round/>
                      <a:headEnd type="none" w="med" len="med"/>
                      <a:tailEnd type="none" w="med" len="med"/>
                    </a:lnL>
                    <a:lnR w="6350" cap="flat" cmpd="sng" algn="ctr">
                      <a:noFill/>
                      <a:prstDash val="solid"/>
                      <a:miter lim="800000"/>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tcPr>
                </a:tc>
                <a:extLst>
                  <a:ext uri="{0D108BD9-81ED-4DB2-BD59-A6C34878D82A}">
                    <a16:rowId xmlns:a16="http://schemas.microsoft.com/office/drawing/2014/main" xmlns="" val="3208804578"/>
                  </a:ext>
                </a:extLst>
              </a:tr>
            </a:tbl>
          </a:graphicData>
        </a:graphic>
      </p:graphicFrame>
      <p:sp>
        <p:nvSpPr>
          <p:cNvPr id="30" name="TextBox 29">
            <a:extLst>
              <a:ext uri="{FF2B5EF4-FFF2-40B4-BE49-F238E27FC236}">
                <a16:creationId xmlns:a16="http://schemas.microsoft.com/office/drawing/2014/main" xmlns="" id="{4E0B3DD8-A3D3-7BFC-5B02-E17F5D1B5AE0}"/>
              </a:ext>
            </a:extLst>
          </p:cNvPr>
          <p:cNvSpPr txBox="1"/>
          <p:nvPr/>
        </p:nvSpPr>
        <p:spPr>
          <a:xfrm>
            <a:off x="277156" y="4126595"/>
            <a:ext cx="5913738" cy="2246769"/>
          </a:xfrm>
          <a:prstGeom prst="rect">
            <a:avLst/>
          </a:prstGeom>
          <a:noFill/>
          <a:ln>
            <a:solidFill>
              <a:schemeClr val="accent1"/>
            </a:solidFill>
          </a:ln>
        </p:spPr>
        <p:txBody>
          <a:bodyPr wrap="square">
            <a:spAutoFit/>
          </a:bodyPr>
          <a:lstStyle/>
          <a:p>
            <a:pPr algn="just"/>
            <a:r>
              <a:rPr lang="sr-Cyrl-RS" sz="2000" b="1" dirty="0"/>
              <a:t>Посебне категорије отпада: </a:t>
            </a:r>
            <a:r>
              <a:rPr lang="sr-Cyrl-RS" sz="2000" dirty="0"/>
              <a:t>медицински отпад, амбалажни отпад, отпадне батерије и акумулатори, отпадна возила, отпадне гуме, отпадна уља, </a:t>
            </a:r>
            <a:r>
              <a:rPr lang="sr-Cyrl-RS" sz="2000" b="1" dirty="0">
                <a:solidFill>
                  <a:srgbClr val="0070C0"/>
                </a:solidFill>
              </a:rPr>
              <a:t>електрични и електронски отпад</a:t>
            </a:r>
            <a:r>
              <a:rPr lang="sr-Cyrl-RS" sz="2000" dirty="0"/>
              <a:t>, грађевински отпад, отпад који садржи азбест, отпад од титан-диоксида, отпадне флуоресцентне цеви које садрже живу и сл.</a:t>
            </a:r>
          </a:p>
        </p:txBody>
      </p:sp>
    </p:spTree>
    <p:extLst>
      <p:ext uri="{BB962C8B-B14F-4D97-AF65-F5344CB8AC3E}">
        <p14:creationId xmlns:p14="http://schemas.microsoft.com/office/powerpoint/2010/main" val="37173345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50BFFFBE-24D9-D196-3678-661584D78AF3}"/>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xmlns="" id="{75A81FED-0D8E-40B7-47AD-1235454A4401}"/>
              </a:ext>
            </a:extLst>
          </p:cNvPr>
          <p:cNvGraphicFramePr>
            <a:graphicFrameLocks noGrp="1"/>
          </p:cNvGraphicFramePr>
          <p:nvPr>
            <p:extLst>
              <p:ext uri="{D42A27DB-BD31-4B8C-83A1-F6EECF244321}">
                <p14:modId xmlns:p14="http://schemas.microsoft.com/office/powerpoint/2010/main" val="1342866485"/>
              </p:ext>
            </p:extLst>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xmlns="" val="3832995452"/>
                    </a:ext>
                  </a:extLst>
                </a:gridCol>
              </a:tblGrid>
              <a:tr h="244705">
                <a:tc>
                  <a:txBody>
                    <a:bodyPr/>
                    <a:lstStyle/>
                    <a:p>
                      <a:pPr algn="l"/>
                      <a:r>
                        <a:rPr lang="ru-RU" sz="2000" dirty="0">
                          <a:solidFill>
                            <a:srgbClr val="009900"/>
                          </a:solidFill>
                        </a:rPr>
                        <a:t>Сесија 2 Смањење количине отпада и поновна употреба отпада</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xmlns="" val="4263483931"/>
                  </a:ext>
                </a:extLst>
              </a:tr>
            </a:tbl>
          </a:graphicData>
        </a:graphic>
      </p:graphicFrame>
      <p:grpSp>
        <p:nvGrpSpPr>
          <p:cNvPr id="2" name="Group 1">
            <a:extLst>
              <a:ext uri="{FF2B5EF4-FFF2-40B4-BE49-F238E27FC236}">
                <a16:creationId xmlns:a16="http://schemas.microsoft.com/office/drawing/2014/main" xmlns="" id="{E6AD7A21-4CA5-75B2-A2A0-41A208C842DB}"/>
              </a:ext>
            </a:extLst>
          </p:cNvPr>
          <p:cNvGrpSpPr>
            <a:grpSpLocks noChangeAspect="1"/>
          </p:cNvGrpSpPr>
          <p:nvPr/>
        </p:nvGrpSpPr>
        <p:grpSpPr>
          <a:xfrm>
            <a:off x="6816077" y="1081099"/>
            <a:ext cx="5174434" cy="5038263"/>
            <a:chOff x="615599" y="-122212"/>
            <a:chExt cx="5948320" cy="5790924"/>
          </a:xfrm>
        </p:grpSpPr>
        <p:sp>
          <p:nvSpPr>
            <p:cNvPr id="3" name="Oval 2">
              <a:extLst>
                <a:ext uri="{FF2B5EF4-FFF2-40B4-BE49-F238E27FC236}">
                  <a16:creationId xmlns:a16="http://schemas.microsoft.com/office/drawing/2014/main" xmlns="" id="{91B59DB3-107A-F4F0-80F1-8ACE8319C9A0}"/>
                </a:ext>
              </a:extLst>
            </p:cNvPr>
            <p:cNvSpPr>
              <a:spLocks noChangeAspect="1"/>
            </p:cNvSpPr>
            <p:nvPr/>
          </p:nvSpPr>
          <p:spPr>
            <a:xfrm>
              <a:off x="1536480" y="681615"/>
              <a:ext cx="4114800" cy="4114800"/>
            </a:xfrm>
            <a:prstGeom prst="ellipse">
              <a:avLst/>
            </a:prstGeom>
            <a:ln w="76200"/>
          </p:spPr>
          <p:style>
            <a:lnRef idx="2">
              <a:schemeClr val="accent3"/>
            </a:lnRef>
            <a:fillRef idx="1">
              <a:schemeClr val="lt1"/>
            </a:fillRef>
            <a:effectRef idx="0">
              <a:schemeClr val="accent3"/>
            </a:effectRef>
            <a:fontRef idx="minor">
              <a:schemeClr val="dk1"/>
            </a:fontRef>
          </p:style>
          <p:txBody>
            <a:bodyPr rtlCol="0" anchor="ctr"/>
            <a:lstStyle/>
            <a:p>
              <a:endParaRPr lang="en-US" sz="1600"/>
            </a:p>
          </p:txBody>
        </p:sp>
        <p:grpSp>
          <p:nvGrpSpPr>
            <p:cNvPr id="5" name="Group 4">
              <a:extLst>
                <a:ext uri="{FF2B5EF4-FFF2-40B4-BE49-F238E27FC236}">
                  <a16:creationId xmlns:a16="http://schemas.microsoft.com/office/drawing/2014/main" xmlns="" id="{114DBC26-C7CB-987B-E6F9-281D58371158}"/>
                </a:ext>
              </a:extLst>
            </p:cNvPr>
            <p:cNvGrpSpPr/>
            <p:nvPr/>
          </p:nvGrpSpPr>
          <p:grpSpPr>
            <a:xfrm>
              <a:off x="3218115" y="228860"/>
              <a:ext cx="905509" cy="905510"/>
              <a:chOff x="3218115" y="228860"/>
              <a:chExt cx="905509" cy="905510"/>
            </a:xfrm>
          </p:grpSpPr>
          <p:sp>
            <p:nvSpPr>
              <p:cNvPr id="99" name="Freeform: Shape 98">
                <a:extLst>
                  <a:ext uri="{FF2B5EF4-FFF2-40B4-BE49-F238E27FC236}">
                    <a16:creationId xmlns:a16="http://schemas.microsoft.com/office/drawing/2014/main" xmlns="" id="{4A848C56-2E72-FB53-D98D-BAC9C1607EEF}"/>
                  </a:ext>
                </a:extLst>
              </p:cNvPr>
              <p:cNvSpPr/>
              <p:nvPr/>
            </p:nvSpPr>
            <p:spPr>
              <a:xfrm>
                <a:off x="3218115" y="228860"/>
                <a:ext cx="905509" cy="905510"/>
              </a:xfrm>
              <a:custGeom>
                <a:avLst/>
                <a:gdLst>
                  <a:gd name="connsiteX0" fmla="*/ 905510 w 905509"/>
                  <a:gd name="connsiteY0" fmla="*/ 452755 h 905510"/>
                  <a:gd name="connsiteX1" fmla="*/ 452755 w 905509"/>
                  <a:gd name="connsiteY1" fmla="*/ 905510 h 905510"/>
                  <a:gd name="connsiteX2" fmla="*/ 0 w 905509"/>
                  <a:gd name="connsiteY2" fmla="*/ 452755 h 905510"/>
                  <a:gd name="connsiteX3" fmla="*/ 452755 w 905509"/>
                  <a:gd name="connsiteY3" fmla="*/ 0 h 905510"/>
                  <a:gd name="connsiteX4" fmla="*/ 905510 w 905509"/>
                  <a:gd name="connsiteY4" fmla="*/ 452755 h 9055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05509" h="905510">
                    <a:moveTo>
                      <a:pt x="905510" y="452755"/>
                    </a:moveTo>
                    <a:cubicBezTo>
                      <a:pt x="905510" y="702805"/>
                      <a:pt x="702805" y="905510"/>
                      <a:pt x="452755" y="905510"/>
                    </a:cubicBezTo>
                    <a:cubicBezTo>
                      <a:pt x="202705" y="905510"/>
                      <a:pt x="0" y="702805"/>
                      <a:pt x="0" y="452755"/>
                    </a:cubicBezTo>
                    <a:cubicBezTo>
                      <a:pt x="0" y="202705"/>
                      <a:pt x="202705" y="0"/>
                      <a:pt x="452755" y="0"/>
                    </a:cubicBezTo>
                    <a:cubicBezTo>
                      <a:pt x="702805" y="0"/>
                      <a:pt x="905510" y="202705"/>
                      <a:pt x="905510" y="452755"/>
                    </a:cubicBezTo>
                    <a:close/>
                  </a:path>
                </a:pathLst>
              </a:custGeom>
              <a:solidFill>
                <a:srgbClr val="8AB833"/>
              </a:solidFill>
              <a:ln w="13523" cap="flat">
                <a:noFill/>
                <a:prstDash val="solid"/>
                <a:miter/>
              </a:ln>
            </p:spPr>
            <p:txBody>
              <a:bodyPr rtlCol="0" anchor="ctr"/>
              <a:lstStyle/>
              <a:p>
                <a:endParaRPr lang="en-US" sz="1600"/>
              </a:p>
            </p:txBody>
          </p:sp>
          <p:sp>
            <p:nvSpPr>
              <p:cNvPr id="100" name="Freeform: Shape 99">
                <a:extLst>
                  <a:ext uri="{FF2B5EF4-FFF2-40B4-BE49-F238E27FC236}">
                    <a16:creationId xmlns:a16="http://schemas.microsoft.com/office/drawing/2014/main" xmlns="" id="{8F9AE17D-B7C3-BEB0-DE86-5F7BE9FE6D27}"/>
                  </a:ext>
                </a:extLst>
              </p:cNvPr>
              <p:cNvSpPr/>
              <p:nvPr/>
            </p:nvSpPr>
            <p:spPr>
              <a:xfrm>
                <a:off x="3466968" y="441969"/>
                <a:ext cx="359882" cy="453025"/>
              </a:xfrm>
              <a:custGeom>
                <a:avLst/>
                <a:gdLst>
                  <a:gd name="connsiteX0" fmla="*/ 348057 w 359882"/>
                  <a:gd name="connsiteY0" fmla="*/ -50 h 453025"/>
                  <a:gd name="connsiteX1" fmla="*/ 70907 w 359882"/>
                  <a:gd name="connsiteY1" fmla="*/ 898 h 453025"/>
                  <a:gd name="connsiteX2" fmla="*/ 1857 w 359882"/>
                  <a:gd name="connsiteY2" fmla="*/ 69948 h 453025"/>
                  <a:gd name="connsiteX3" fmla="*/ -39 w 359882"/>
                  <a:gd name="connsiteY3" fmla="*/ 452976 h 453025"/>
                  <a:gd name="connsiteX4" fmla="*/ 351848 w 359882"/>
                  <a:gd name="connsiteY4" fmla="*/ 452976 h 453025"/>
                  <a:gd name="connsiteX5" fmla="*/ 348057 w 359882"/>
                  <a:gd name="connsiteY5" fmla="*/ -50 h 453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9882" h="453025">
                    <a:moveTo>
                      <a:pt x="348057" y="-50"/>
                    </a:moveTo>
                    <a:lnTo>
                      <a:pt x="70907" y="898"/>
                    </a:lnTo>
                    <a:lnTo>
                      <a:pt x="1857" y="69948"/>
                    </a:lnTo>
                    <a:cubicBezTo>
                      <a:pt x="10292" y="197508"/>
                      <a:pt x="9669" y="325503"/>
                      <a:pt x="-39" y="452976"/>
                    </a:cubicBezTo>
                    <a:lnTo>
                      <a:pt x="351848" y="452976"/>
                    </a:lnTo>
                    <a:cubicBezTo>
                      <a:pt x="363655" y="302134"/>
                      <a:pt x="362382" y="150567"/>
                      <a:pt x="348057" y="-50"/>
                    </a:cubicBezTo>
                    <a:close/>
                  </a:path>
                </a:pathLst>
              </a:custGeom>
              <a:solidFill>
                <a:srgbClr val="F7F3EE"/>
              </a:solidFill>
              <a:ln w="13523" cap="flat">
                <a:noFill/>
                <a:prstDash val="solid"/>
                <a:miter/>
              </a:ln>
            </p:spPr>
            <p:txBody>
              <a:bodyPr rtlCol="0" anchor="ctr"/>
              <a:lstStyle/>
              <a:p>
                <a:endParaRPr lang="en-US" sz="1600"/>
              </a:p>
            </p:txBody>
          </p:sp>
          <p:sp>
            <p:nvSpPr>
              <p:cNvPr id="101" name="Freeform: Shape 100">
                <a:extLst>
                  <a:ext uri="{FF2B5EF4-FFF2-40B4-BE49-F238E27FC236}">
                    <a16:creationId xmlns:a16="http://schemas.microsoft.com/office/drawing/2014/main" xmlns="" id="{6D4BD20D-F805-721E-1DCC-2110B6AD68A9}"/>
                  </a:ext>
                </a:extLst>
              </p:cNvPr>
              <p:cNvSpPr/>
              <p:nvPr/>
            </p:nvSpPr>
            <p:spPr>
              <a:xfrm>
                <a:off x="3611432" y="488815"/>
                <a:ext cx="312081" cy="287169"/>
              </a:xfrm>
              <a:custGeom>
                <a:avLst/>
                <a:gdLst>
                  <a:gd name="connsiteX0" fmla="*/ 243669 w 312081"/>
                  <a:gd name="connsiteY0" fmla="*/ -50 h 287169"/>
                  <a:gd name="connsiteX1" fmla="*/ -39 w 312081"/>
                  <a:gd name="connsiteY1" fmla="*/ 216579 h 287169"/>
                  <a:gd name="connsiteX2" fmla="*/ 57233 w 312081"/>
                  <a:gd name="connsiteY2" fmla="*/ 287119 h 287169"/>
                  <a:gd name="connsiteX3" fmla="*/ 312043 w 312081"/>
                  <a:gd name="connsiteY3" fmla="*/ 72114 h 287169"/>
                  <a:gd name="connsiteX4" fmla="*/ 243669 w 312081"/>
                  <a:gd name="connsiteY4" fmla="*/ -50 h 2871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2081" h="287169">
                    <a:moveTo>
                      <a:pt x="243669" y="-50"/>
                    </a:moveTo>
                    <a:cubicBezTo>
                      <a:pt x="159725" y="69136"/>
                      <a:pt x="77948" y="141030"/>
                      <a:pt x="-39" y="216579"/>
                    </a:cubicBezTo>
                    <a:cubicBezTo>
                      <a:pt x="19864" y="241491"/>
                      <a:pt x="37330" y="262207"/>
                      <a:pt x="57233" y="287119"/>
                    </a:cubicBezTo>
                    <a:cubicBezTo>
                      <a:pt x="143343" y="215361"/>
                      <a:pt x="228640" y="146310"/>
                      <a:pt x="312043" y="72114"/>
                    </a:cubicBezTo>
                    <a:cubicBezTo>
                      <a:pt x="291585" y="45956"/>
                      <a:pt x="268690" y="21794"/>
                      <a:pt x="243669" y="-50"/>
                    </a:cubicBezTo>
                    <a:close/>
                  </a:path>
                </a:pathLst>
              </a:custGeom>
              <a:solidFill>
                <a:srgbClr val="E3DED1"/>
              </a:solidFill>
              <a:ln w="13523" cap="flat">
                <a:noFill/>
                <a:prstDash val="solid"/>
                <a:miter/>
              </a:ln>
            </p:spPr>
            <p:txBody>
              <a:bodyPr rtlCol="0" anchor="ctr"/>
              <a:lstStyle/>
              <a:p>
                <a:endParaRPr lang="en-US" sz="1600"/>
              </a:p>
            </p:txBody>
          </p:sp>
          <p:sp>
            <p:nvSpPr>
              <p:cNvPr id="102" name="Freeform: Shape 101">
                <a:extLst>
                  <a:ext uri="{FF2B5EF4-FFF2-40B4-BE49-F238E27FC236}">
                    <a16:creationId xmlns:a16="http://schemas.microsoft.com/office/drawing/2014/main" xmlns="" id="{151EA331-78F4-B15F-2A57-D8F17231BC2B}"/>
                  </a:ext>
                </a:extLst>
              </p:cNvPr>
              <p:cNvSpPr/>
              <p:nvPr/>
            </p:nvSpPr>
            <p:spPr>
              <a:xfrm>
                <a:off x="3855140" y="459028"/>
                <a:ext cx="100150" cy="103034"/>
              </a:xfrm>
              <a:custGeom>
                <a:avLst/>
                <a:gdLst>
                  <a:gd name="connsiteX0" fmla="*/ 100017 w 100150"/>
                  <a:gd name="connsiteY0" fmla="*/ 71302 h 103034"/>
                  <a:gd name="connsiteX1" fmla="*/ 93382 w 100150"/>
                  <a:gd name="connsiteY1" fmla="*/ 54107 h 103034"/>
                  <a:gd name="connsiteX2" fmla="*/ 36246 w 100150"/>
                  <a:gd name="connsiteY2" fmla="*/ -50 h 103034"/>
                  <a:gd name="connsiteX3" fmla="*/ -39 w 100150"/>
                  <a:gd name="connsiteY3" fmla="*/ 30413 h 103034"/>
                  <a:gd name="connsiteX4" fmla="*/ 68470 w 100150"/>
                  <a:gd name="connsiteY4" fmla="*/ 102984 h 103034"/>
                  <a:gd name="connsiteX5" fmla="*/ 92976 w 100150"/>
                  <a:gd name="connsiteY5" fmla="*/ 81321 h 103034"/>
                  <a:gd name="connsiteX6" fmla="*/ 100017 w 100150"/>
                  <a:gd name="connsiteY6" fmla="*/ 71302 h 1030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0150" h="103034">
                    <a:moveTo>
                      <a:pt x="100017" y="71302"/>
                    </a:moveTo>
                    <a:cubicBezTo>
                      <a:pt x="100640" y="64845"/>
                      <a:pt x="98175" y="58474"/>
                      <a:pt x="93382" y="54107"/>
                    </a:cubicBezTo>
                    <a:cubicBezTo>
                      <a:pt x="76729" y="33690"/>
                      <a:pt x="57530" y="15489"/>
                      <a:pt x="36246" y="-50"/>
                    </a:cubicBezTo>
                    <a:cubicBezTo>
                      <a:pt x="23926" y="9834"/>
                      <a:pt x="12146" y="20394"/>
                      <a:pt x="-39" y="30413"/>
                    </a:cubicBezTo>
                    <a:cubicBezTo>
                      <a:pt x="25049" y="52380"/>
                      <a:pt x="47985" y="76679"/>
                      <a:pt x="68470" y="102984"/>
                    </a:cubicBezTo>
                    <a:lnTo>
                      <a:pt x="92976" y="81321"/>
                    </a:lnTo>
                    <a:cubicBezTo>
                      <a:pt x="96199" y="78693"/>
                      <a:pt x="98636" y="75226"/>
                      <a:pt x="100017" y="71302"/>
                    </a:cubicBezTo>
                    <a:close/>
                  </a:path>
                </a:pathLst>
              </a:custGeom>
              <a:solidFill>
                <a:srgbClr val="E4DBCF"/>
              </a:solidFill>
              <a:ln w="13523" cap="flat">
                <a:noFill/>
                <a:prstDash val="solid"/>
                <a:miter/>
              </a:ln>
            </p:spPr>
            <p:txBody>
              <a:bodyPr rtlCol="0" anchor="ctr"/>
              <a:lstStyle/>
              <a:p>
                <a:endParaRPr lang="en-US" sz="1600"/>
              </a:p>
            </p:txBody>
          </p:sp>
          <p:sp>
            <p:nvSpPr>
              <p:cNvPr id="103" name="Freeform: Shape 102">
                <a:extLst>
                  <a:ext uri="{FF2B5EF4-FFF2-40B4-BE49-F238E27FC236}">
                    <a16:creationId xmlns:a16="http://schemas.microsoft.com/office/drawing/2014/main" xmlns="" id="{B934EFB5-61EB-E87C-FD5C-FAFF8E455749}"/>
                  </a:ext>
                </a:extLst>
              </p:cNvPr>
              <p:cNvSpPr/>
              <p:nvPr/>
            </p:nvSpPr>
            <p:spPr>
              <a:xfrm>
                <a:off x="3584895" y="754050"/>
                <a:ext cx="38180" cy="38857"/>
              </a:xfrm>
              <a:custGeom>
                <a:avLst/>
                <a:gdLst>
                  <a:gd name="connsiteX0" fmla="*/ -39 w 38180"/>
                  <a:gd name="connsiteY0" fmla="*/ 38808 h 38857"/>
                  <a:gd name="connsiteX1" fmla="*/ 38142 w 38180"/>
                  <a:gd name="connsiteY1" fmla="*/ 32174 h 38857"/>
                  <a:gd name="connsiteX2" fmla="*/ 9303 w 38180"/>
                  <a:gd name="connsiteY2" fmla="*/ -50 h 38857"/>
                  <a:gd name="connsiteX3" fmla="*/ -39 w 38180"/>
                  <a:gd name="connsiteY3" fmla="*/ 38808 h 38857"/>
                </a:gdLst>
                <a:ahLst/>
                <a:cxnLst>
                  <a:cxn ang="0">
                    <a:pos x="connsiteX0" y="connsiteY0"/>
                  </a:cxn>
                  <a:cxn ang="0">
                    <a:pos x="connsiteX1" y="connsiteY1"/>
                  </a:cxn>
                  <a:cxn ang="0">
                    <a:pos x="connsiteX2" y="connsiteY2"/>
                  </a:cxn>
                  <a:cxn ang="0">
                    <a:pos x="connsiteX3" y="connsiteY3"/>
                  </a:cxn>
                </a:cxnLst>
                <a:rect l="l" t="t" r="r" b="b"/>
                <a:pathLst>
                  <a:path w="38180" h="38857">
                    <a:moveTo>
                      <a:pt x="-39" y="38808"/>
                    </a:moveTo>
                    <a:cubicBezTo>
                      <a:pt x="12282" y="37183"/>
                      <a:pt x="25280" y="34746"/>
                      <a:pt x="38142" y="32174"/>
                    </a:cubicBezTo>
                    <a:cubicBezTo>
                      <a:pt x="28935" y="21071"/>
                      <a:pt x="19458" y="10240"/>
                      <a:pt x="9303" y="-50"/>
                    </a:cubicBezTo>
                    <a:cubicBezTo>
                      <a:pt x="5648" y="12812"/>
                      <a:pt x="2398" y="25675"/>
                      <a:pt x="-39" y="38808"/>
                    </a:cubicBezTo>
                    <a:close/>
                  </a:path>
                </a:pathLst>
              </a:custGeom>
              <a:solidFill>
                <a:srgbClr val="7A614C"/>
              </a:solidFill>
              <a:ln w="13523" cap="flat">
                <a:noFill/>
                <a:prstDash val="solid"/>
                <a:miter/>
              </a:ln>
            </p:spPr>
            <p:txBody>
              <a:bodyPr rtlCol="0" anchor="ctr"/>
              <a:lstStyle/>
              <a:p>
                <a:endParaRPr lang="en-US" sz="1600"/>
              </a:p>
            </p:txBody>
          </p:sp>
          <p:sp>
            <p:nvSpPr>
              <p:cNvPr id="104" name="Freeform: Shape 103">
                <a:extLst>
                  <a:ext uri="{FF2B5EF4-FFF2-40B4-BE49-F238E27FC236}">
                    <a16:creationId xmlns:a16="http://schemas.microsoft.com/office/drawing/2014/main" xmlns="" id="{8EE66F14-E4ED-B66B-6E34-7DA8A956368A}"/>
                  </a:ext>
                </a:extLst>
              </p:cNvPr>
              <p:cNvSpPr/>
              <p:nvPr/>
            </p:nvSpPr>
            <p:spPr>
              <a:xfrm>
                <a:off x="3594238" y="704361"/>
                <a:ext cx="74601" cy="81912"/>
              </a:xfrm>
              <a:custGeom>
                <a:avLst/>
                <a:gdLst>
                  <a:gd name="connsiteX0" fmla="*/ 17291 w 74601"/>
                  <a:gd name="connsiteY0" fmla="*/ -50 h 81912"/>
                  <a:gd name="connsiteX1" fmla="*/ -39 w 74601"/>
                  <a:gd name="connsiteY1" fmla="*/ 49639 h 81912"/>
                  <a:gd name="connsiteX2" fmla="*/ 28800 w 74601"/>
                  <a:gd name="connsiteY2" fmla="*/ 81863 h 81912"/>
                  <a:gd name="connsiteX3" fmla="*/ 74563 w 74601"/>
                  <a:gd name="connsiteY3" fmla="*/ 71979 h 81912"/>
                  <a:gd name="connsiteX4" fmla="*/ 17291 w 74601"/>
                  <a:gd name="connsiteY4" fmla="*/ -50 h 819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01" h="81912">
                    <a:moveTo>
                      <a:pt x="17291" y="-50"/>
                    </a:moveTo>
                    <a:cubicBezTo>
                      <a:pt x="10495" y="16143"/>
                      <a:pt x="4700" y="32729"/>
                      <a:pt x="-39" y="49639"/>
                    </a:cubicBezTo>
                    <a:cubicBezTo>
                      <a:pt x="10116" y="59929"/>
                      <a:pt x="19593" y="70761"/>
                      <a:pt x="28800" y="81863"/>
                    </a:cubicBezTo>
                    <a:cubicBezTo>
                      <a:pt x="44370" y="78749"/>
                      <a:pt x="59805" y="75364"/>
                      <a:pt x="74563" y="71979"/>
                    </a:cubicBezTo>
                    <a:cubicBezTo>
                      <a:pt x="54660" y="49098"/>
                      <a:pt x="35028" y="24456"/>
                      <a:pt x="17291" y="-50"/>
                    </a:cubicBezTo>
                    <a:close/>
                  </a:path>
                </a:pathLst>
              </a:custGeom>
              <a:solidFill>
                <a:srgbClr val="D6C3AA"/>
              </a:solidFill>
              <a:ln w="13523" cap="flat">
                <a:noFill/>
                <a:prstDash val="solid"/>
                <a:miter/>
              </a:ln>
            </p:spPr>
            <p:txBody>
              <a:bodyPr rtlCol="0" anchor="ctr"/>
              <a:lstStyle/>
              <a:p>
                <a:endParaRPr lang="en-US" sz="1600"/>
              </a:p>
            </p:txBody>
          </p:sp>
          <p:sp>
            <p:nvSpPr>
              <p:cNvPr id="105" name="Freeform: Shape 104">
                <a:extLst>
                  <a:ext uri="{FF2B5EF4-FFF2-40B4-BE49-F238E27FC236}">
                    <a16:creationId xmlns:a16="http://schemas.microsoft.com/office/drawing/2014/main" xmlns="" id="{FED08B5F-DC73-BDFE-0F24-600119C24C42}"/>
                  </a:ext>
                </a:extLst>
              </p:cNvPr>
              <p:cNvSpPr/>
              <p:nvPr/>
            </p:nvSpPr>
            <p:spPr>
              <a:xfrm>
                <a:off x="3638105" y="522798"/>
                <a:ext cx="252508" cy="216629"/>
              </a:xfrm>
              <a:custGeom>
                <a:avLst/>
                <a:gdLst>
                  <a:gd name="connsiteX0" fmla="*/ -39 w 252508"/>
                  <a:gd name="connsiteY0" fmla="*/ 216579 h 216629"/>
                  <a:gd name="connsiteX1" fmla="*/ 252469 w 252508"/>
                  <a:gd name="connsiteY1" fmla="*/ -50 h 216629"/>
                </a:gdLst>
                <a:ahLst/>
                <a:cxnLst>
                  <a:cxn ang="0">
                    <a:pos x="connsiteX0" y="connsiteY0"/>
                  </a:cxn>
                  <a:cxn ang="0">
                    <a:pos x="connsiteX1" y="connsiteY1"/>
                  </a:cxn>
                </a:cxnLst>
                <a:rect l="l" t="t" r="r" b="b"/>
                <a:pathLst>
                  <a:path w="252508" h="216629">
                    <a:moveTo>
                      <a:pt x="-39" y="216579"/>
                    </a:moveTo>
                    <a:cubicBezTo>
                      <a:pt x="84582" y="146445"/>
                      <a:pt x="170286" y="73062"/>
                      <a:pt x="252469" y="-50"/>
                    </a:cubicBezTo>
                  </a:path>
                </a:pathLst>
              </a:custGeom>
              <a:noFill/>
              <a:ln w="10142" cap="flat">
                <a:solidFill>
                  <a:srgbClr val="E3DED1"/>
                </a:solidFill>
                <a:prstDash val="solid"/>
                <a:miter/>
              </a:ln>
            </p:spPr>
            <p:txBody>
              <a:bodyPr rtlCol="0" anchor="ctr"/>
              <a:lstStyle/>
              <a:p>
                <a:endParaRPr lang="en-US" sz="1600"/>
              </a:p>
            </p:txBody>
          </p:sp>
        </p:grpSp>
        <p:grpSp>
          <p:nvGrpSpPr>
            <p:cNvPr id="6" name="Group 5">
              <a:extLst>
                <a:ext uri="{FF2B5EF4-FFF2-40B4-BE49-F238E27FC236}">
                  <a16:creationId xmlns:a16="http://schemas.microsoft.com/office/drawing/2014/main" xmlns="" id="{7A5980B9-F566-FC9E-2470-F87729BF7A68}"/>
                </a:ext>
              </a:extLst>
            </p:cNvPr>
            <p:cNvGrpSpPr/>
            <p:nvPr/>
          </p:nvGrpSpPr>
          <p:grpSpPr>
            <a:xfrm>
              <a:off x="5135538" y="2279693"/>
              <a:ext cx="905509" cy="905510"/>
              <a:chOff x="5135538" y="2279693"/>
              <a:chExt cx="905509" cy="905510"/>
            </a:xfrm>
          </p:grpSpPr>
          <p:sp>
            <p:nvSpPr>
              <p:cNvPr id="82" name="Freeform: Shape 81">
                <a:extLst>
                  <a:ext uri="{FF2B5EF4-FFF2-40B4-BE49-F238E27FC236}">
                    <a16:creationId xmlns:a16="http://schemas.microsoft.com/office/drawing/2014/main" xmlns="" id="{372FFF1D-8490-51BE-228B-E1C62DE13101}"/>
                  </a:ext>
                </a:extLst>
              </p:cNvPr>
              <p:cNvSpPr/>
              <p:nvPr/>
            </p:nvSpPr>
            <p:spPr>
              <a:xfrm>
                <a:off x="5135538" y="2279693"/>
                <a:ext cx="905509" cy="905510"/>
              </a:xfrm>
              <a:custGeom>
                <a:avLst/>
                <a:gdLst>
                  <a:gd name="connsiteX0" fmla="*/ 905510 w 905509"/>
                  <a:gd name="connsiteY0" fmla="*/ 452755 h 905510"/>
                  <a:gd name="connsiteX1" fmla="*/ 452755 w 905509"/>
                  <a:gd name="connsiteY1" fmla="*/ 905510 h 905510"/>
                  <a:gd name="connsiteX2" fmla="*/ 0 w 905509"/>
                  <a:gd name="connsiteY2" fmla="*/ 452755 h 905510"/>
                  <a:gd name="connsiteX3" fmla="*/ 452755 w 905509"/>
                  <a:gd name="connsiteY3" fmla="*/ 0 h 905510"/>
                  <a:gd name="connsiteX4" fmla="*/ 905510 w 905509"/>
                  <a:gd name="connsiteY4" fmla="*/ 452755 h 9055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05509" h="905510">
                    <a:moveTo>
                      <a:pt x="905510" y="452755"/>
                    </a:moveTo>
                    <a:cubicBezTo>
                      <a:pt x="905510" y="702805"/>
                      <a:pt x="702805" y="905510"/>
                      <a:pt x="452755" y="905510"/>
                    </a:cubicBezTo>
                    <a:cubicBezTo>
                      <a:pt x="202705" y="905510"/>
                      <a:pt x="0" y="702805"/>
                      <a:pt x="0" y="452755"/>
                    </a:cubicBezTo>
                    <a:cubicBezTo>
                      <a:pt x="0" y="202705"/>
                      <a:pt x="202705" y="0"/>
                      <a:pt x="452755" y="0"/>
                    </a:cubicBezTo>
                    <a:cubicBezTo>
                      <a:pt x="702805" y="0"/>
                      <a:pt x="905510" y="202705"/>
                      <a:pt x="905510" y="452755"/>
                    </a:cubicBezTo>
                    <a:close/>
                  </a:path>
                </a:pathLst>
              </a:custGeom>
              <a:solidFill>
                <a:srgbClr val="029676"/>
              </a:solidFill>
              <a:ln w="13523" cap="flat">
                <a:noFill/>
                <a:prstDash val="solid"/>
                <a:miter/>
              </a:ln>
            </p:spPr>
            <p:txBody>
              <a:bodyPr rtlCol="0" anchor="ctr"/>
              <a:lstStyle/>
              <a:p>
                <a:endParaRPr lang="en-US" sz="1600"/>
              </a:p>
            </p:txBody>
          </p:sp>
          <p:grpSp>
            <p:nvGrpSpPr>
              <p:cNvPr id="83" name="Group 82">
                <a:extLst>
                  <a:ext uri="{FF2B5EF4-FFF2-40B4-BE49-F238E27FC236}">
                    <a16:creationId xmlns:a16="http://schemas.microsoft.com/office/drawing/2014/main" xmlns="" id="{BDE56722-9F85-E2AD-05FF-0660C183A79E}"/>
                  </a:ext>
                </a:extLst>
              </p:cNvPr>
              <p:cNvGrpSpPr/>
              <p:nvPr/>
            </p:nvGrpSpPr>
            <p:grpSpPr>
              <a:xfrm>
                <a:off x="5217992" y="2552983"/>
                <a:ext cx="698658" cy="370594"/>
                <a:chOff x="5217992" y="2552983"/>
                <a:chExt cx="698658" cy="370594"/>
              </a:xfrm>
            </p:grpSpPr>
            <p:sp>
              <p:nvSpPr>
                <p:cNvPr id="84" name="Freeform: Shape 83">
                  <a:extLst>
                    <a:ext uri="{FF2B5EF4-FFF2-40B4-BE49-F238E27FC236}">
                      <a16:creationId xmlns:a16="http://schemas.microsoft.com/office/drawing/2014/main" xmlns="" id="{E23DD50C-7DBA-EC08-0C60-B01D72016333}"/>
                    </a:ext>
                  </a:extLst>
                </p:cNvPr>
                <p:cNvSpPr/>
                <p:nvPr/>
              </p:nvSpPr>
              <p:spPr>
                <a:xfrm>
                  <a:off x="5784671" y="2621561"/>
                  <a:ext cx="128836" cy="116708"/>
                </a:xfrm>
                <a:custGeom>
                  <a:avLst/>
                  <a:gdLst>
                    <a:gd name="connsiteX0" fmla="*/ 1934 w 128836"/>
                    <a:gd name="connsiteY0" fmla="*/ 108806 h 116708"/>
                    <a:gd name="connsiteX1" fmla="*/ 3017 w 128836"/>
                    <a:gd name="connsiteY1" fmla="*/ 113545 h 116708"/>
                    <a:gd name="connsiteX2" fmla="*/ 11818 w 128836"/>
                    <a:gd name="connsiteY2" fmla="*/ 116659 h 116708"/>
                    <a:gd name="connsiteX3" fmla="*/ 128797 w 128836"/>
                    <a:gd name="connsiteY3" fmla="*/ 115034 h 116708"/>
                    <a:gd name="connsiteX4" fmla="*/ 123788 w 128836"/>
                    <a:gd name="connsiteY4" fmla="*/ 106911 h 116708"/>
                    <a:gd name="connsiteX5" fmla="*/ 18993 w 128836"/>
                    <a:gd name="connsiteY5" fmla="*/ -50 h 116708"/>
                    <a:gd name="connsiteX6" fmla="*/ 580 w 128836"/>
                    <a:gd name="connsiteY6" fmla="*/ -50 h 116708"/>
                    <a:gd name="connsiteX7" fmla="*/ 1934 w 128836"/>
                    <a:gd name="connsiteY7" fmla="*/ 108806 h 1167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8836" h="116708">
                      <a:moveTo>
                        <a:pt x="1934" y="108806"/>
                      </a:moveTo>
                      <a:cubicBezTo>
                        <a:pt x="1866" y="110458"/>
                        <a:pt x="2245" y="112083"/>
                        <a:pt x="3017" y="113545"/>
                      </a:cubicBezTo>
                      <a:cubicBezTo>
                        <a:pt x="4642" y="116388"/>
                        <a:pt x="8568" y="116659"/>
                        <a:pt x="11818" y="116659"/>
                      </a:cubicBezTo>
                      <a:cubicBezTo>
                        <a:pt x="50811" y="116659"/>
                        <a:pt x="89804" y="115847"/>
                        <a:pt x="128797" y="115034"/>
                      </a:cubicBezTo>
                      <a:cubicBezTo>
                        <a:pt x="127470" y="112123"/>
                        <a:pt x="125792" y="109402"/>
                        <a:pt x="123788" y="106911"/>
                      </a:cubicBezTo>
                      <a:cubicBezTo>
                        <a:pt x="93866" y="66293"/>
                        <a:pt x="52436" y="37048"/>
                        <a:pt x="18993" y="-50"/>
                      </a:cubicBezTo>
                      <a:lnTo>
                        <a:pt x="580" y="-50"/>
                      </a:lnTo>
                      <a:cubicBezTo>
                        <a:pt x="-503" y="36371"/>
                        <a:pt x="-233" y="72656"/>
                        <a:pt x="1934" y="108806"/>
                      </a:cubicBezTo>
                      <a:close/>
                    </a:path>
                  </a:pathLst>
                </a:custGeom>
                <a:solidFill>
                  <a:sysClr val="window" lastClr="FFFFFF"/>
                </a:solidFill>
                <a:ln w="13523" cap="flat">
                  <a:noFill/>
                  <a:prstDash val="solid"/>
                  <a:miter/>
                </a:ln>
              </p:spPr>
              <p:txBody>
                <a:bodyPr rtlCol="0" anchor="ctr"/>
                <a:lstStyle/>
                <a:p>
                  <a:endParaRPr lang="en-US" sz="1600"/>
                </a:p>
              </p:txBody>
            </p:sp>
            <p:sp>
              <p:nvSpPr>
                <p:cNvPr id="85" name="Freeform: Shape 84">
                  <a:extLst>
                    <a:ext uri="{FF2B5EF4-FFF2-40B4-BE49-F238E27FC236}">
                      <a16:creationId xmlns:a16="http://schemas.microsoft.com/office/drawing/2014/main" xmlns="" id="{7A2A414B-2838-03CC-6B23-A75DAF749905}"/>
                    </a:ext>
                  </a:extLst>
                </p:cNvPr>
                <p:cNvSpPr/>
                <p:nvPr/>
              </p:nvSpPr>
              <p:spPr>
                <a:xfrm>
                  <a:off x="5729681" y="2622103"/>
                  <a:ext cx="186969" cy="222180"/>
                </a:xfrm>
                <a:custGeom>
                  <a:avLst/>
                  <a:gdLst>
                    <a:gd name="connsiteX0" fmla="*/ 183651 w 186969"/>
                    <a:gd name="connsiteY0" fmla="*/ 115305 h 222180"/>
                    <a:gd name="connsiteX1" fmla="*/ 183651 w 186969"/>
                    <a:gd name="connsiteY1" fmla="*/ 114493 h 222180"/>
                    <a:gd name="connsiteX2" fmla="*/ 66672 w 186969"/>
                    <a:gd name="connsiteY2" fmla="*/ 116117 h 222180"/>
                    <a:gd name="connsiteX3" fmla="*/ 57871 w 186969"/>
                    <a:gd name="connsiteY3" fmla="*/ 113003 h 222180"/>
                    <a:gd name="connsiteX4" fmla="*/ 56788 w 186969"/>
                    <a:gd name="connsiteY4" fmla="*/ 108265 h 222180"/>
                    <a:gd name="connsiteX5" fmla="*/ 55434 w 186969"/>
                    <a:gd name="connsiteY5" fmla="*/ -50 h 222180"/>
                    <a:gd name="connsiteX6" fmla="*/ 3443 w 186969"/>
                    <a:gd name="connsiteY6" fmla="*/ -50 h 222180"/>
                    <a:gd name="connsiteX7" fmla="*/ 194 w 186969"/>
                    <a:gd name="connsiteY7" fmla="*/ 167973 h 222180"/>
                    <a:gd name="connsiteX8" fmla="*/ 5203 w 186969"/>
                    <a:gd name="connsiteY8" fmla="*/ 222130 h 222180"/>
                    <a:gd name="connsiteX9" fmla="*/ 170654 w 186969"/>
                    <a:gd name="connsiteY9" fmla="*/ 222130 h 222180"/>
                    <a:gd name="connsiteX10" fmla="*/ 185276 w 186969"/>
                    <a:gd name="connsiteY10" fmla="*/ 204935 h 222180"/>
                    <a:gd name="connsiteX11" fmla="*/ 186765 w 186969"/>
                    <a:gd name="connsiteY11" fmla="*/ 188823 h 222180"/>
                    <a:gd name="connsiteX12" fmla="*/ 185547 w 186969"/>
                    <a:gd name="connsiteY12" fmla="*/ 128709 h 222180"/>
                    <a:gd name="connsiteX13" fmla="*/ 183651 w 186969"/>
                    <a:gd name="connsiteY13" fmla="*/ 115305 h 2221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86969" h="222180">
                      <a:moveTo>
                        <a:pt x="183651" y="115305"/>
                      </a:moveTo>
                      <a:lnTo>
                        <a:pt x="183651" y="114493"/>
                      </a:lnTo>
                      <a:cubicBezTo>
                        <a:pt x="144658" y="115305"/>
                        <a:pt x="105665" y="115982"/>
                        <a:pt x="66672" y="116117"/>
                      </a:cubicBezTo>
                      <a:cubicBezTo>
                        <a:pt x="63422" y="116117"/>
                        <a:pt x="59496" y="116117"/>
                        <a:pt x="57871" y="113003"/>
                      </a:cubicBezTo>
                      <a:cubicBezTo>
                        <a:pt x="57099" y="111541"/>
                        <a:pt x="56720" y="109916"/>
                        <a:pt x="56788" y="108265"/>
                      </a:cubicBezTo>
                      <a:cubicBezTo>
                        <a:pt x="55163" y="72114"/>
                        <a:pt x="54893" y="35829"/>
                        <a:pt x="55434" y="-50"/>
                      </a:cubicBezTo>
                      <a:cubicBezTo>
                        <a:pt x="38104" y="-50"/>
                        <a:pt x="20638" y="-50"/>
                        <a:pt x="3443" y="-50"/>
                      </a:cubicBezTo>
                      <a:cubicBezTo>
                        <a:pt x="7369" y="55867"/>
                        <a:pt x="-1567" y="111920"/>
                        <a:pt x="194" y="167973"/>
                      </a:cubicBezTo>
                      <a:cubicBezTo>
                        <a:pt x="708" y="186116"/>
                        <a:pt x="2387" y="204204"/>
                        <a:pt x="5203" y="222130"/>
                      </a:cubicBezTo>
                      <a:lnTo>
                        <a:pt x="170654" y="222130"/>
                      </a:lnTo>
                      <a:cubicBezTo>
                        <a:pt x="176923" y="217744"/>
                        <a:pt x="181959" y="211827"/>
                        <a:pt x="185276" y="204935"/>
                      </a:cubicBezTo>
                      <a:cubicBezTo>
                        <a:pt x="186725" y="199695"/>
                        <a:pt x="187226" y="194239"/>
                        <a:pt x="186765" y="188823"/>
                      </a:cubicBezTo>
                      <a:lnTo>
                        <a:pt x="185547" y="128709"/>
                      </a:lnTo>
                      <a:cubicBezTo>
                        <a:pt x="185737" y="124160"/>
                        <a:pt x="185100" y="119624"/>
                        <a:pt x="183651" y="115305"/>
                      </a:cubicBezTo>
                      <a:close/>
                    </a:path>
                  </a:pathLst>
                </a:custGeom>
                <a:solidFill>
                  <a:sysClr val="window" lastClr="FFFFFF"/>
                </a:solidFill>
                <a:ln w="13523" cap="flat">
                  <a:noFill/>
                  <a:prstDash val="solid"/>
                  <a:miter/>
                </a:ln>
              </p:spPr>
              <p:txBody>
                <a:bodyPr rtlCol="0" anchor="ctr"/>
                <a:lstStyle/>
                <a:p>
                  <a:endParaRPr lang="en-US" sz="1600"/>
                </a:p>
              </p:txBody>
            </p:sp>
            <p:sp>
              <p:nvSpPr>
                <p:cNvPr id="86" name="Freeform: Shape 85">
                  <a:extLst>
                    <a:ext uri="{FF2B5EF4-FFF2-40B4-BE49-F238E27FC236}">
                      <a16:creationId xmlns:a16="http://schemas.microsoft.com/office/drawing/2014/main" xmlns="" id="{6F8AA7E0-6636-A3E1-B54D-09D9CD47CAEA}"/>
                    </a:ext>
                  </a:extLst>
                </p:cNvPr>
                <p:cNvSpPr/>
                <p:nvPr/>
              </p:nvSpPr>
              <p:spPr>
                <a:xfrm>
                  <a:off x="5314311" y="2552983"/>
                  <a:ext cx="422302" cy="291841"/>
                </a:xfrm>
                <a:custGeom>
                  <a:avLst/>
                  <a:gdLst>
                    <a:gd name="connsiteX0" fmla="*/ 2885 w 422302"/>
                    <a:gd name="connsiteY0" fmla="*/ 291791 h 291841"/>
                    <a:gd name="connsiteX1" fmla="*/ 1261 w 422302"/>
                    <a:gd name="connsiteY1" fmla="*/ 3945 h 291841"/>
                    <a:gd name="connsiteX2" fmla="*/ 415970 w 422302"/>
                    <a:gd name="connsiteY2" fmla="*/ 1237 h 291841"/>
                    <a:gd name="connsiteX3" fmla="*/ 420168 w 422302"/>
                    <a:gd name="connsiteY3" fmla="*/ 291791 h 291841"/>
                  </a:gdLst>
                  <a:ahLst/>
                  <a:cxnLst>
                    <a:cxn ang="0">
                      <a:pos x="connsiteX0" y="connsiteY0"/>
                    </a:cxn>
                    <a:cxn ang="0">
                      <a:pos x="connsiteX1" y="connsiteY1"/>
                    </a:cxn>
                    <a:cxn ang="0">
                      <a:pos x="connsiteX2" y="connsiteY2"/>
                    </a:cxn>
                    <a:cxn ang="0">
                      <a:pos x="connsiteX3" y="connsiteY3"/>
                    </a:cxn>
                  </a:cxnLst>
                  <a:rect l="l" t="t" r="r" b="b"/>
                  <a:pathLst>
                    <a:path w="422302" h="291841">
                      <a:moveTo>
                        <a:pt x="2885" y="291791"/>
                      </a:moveTo>
                      <a:cubicBezTo>
                        <a:pt x="-364" y="195933"/>
                        <a:pt x="-906" y="99979"/>
                        <a:pt x="1261" y="3945"/>
                      </a:cubicBezTo>
                      <a:cubicBezTo>
                        <a:pt x="133134" y="-2148"/>
                        <a:pt x="280035" y="289"/>
                        <a:pt x="415970" y="1237"/>
                      </a:cubicBezTo>
                      <a:cubicBezTo>
                        <a:pt x="420168" y="92221"/>
                        <a:pt x="425177" y="200942"/>
                        <a:pt x="420168" y="291791"/>
                      </a:cubicBezTo>
                      <a:close/>
                    </a:path>
                  </a:pathLst>
                </a:custGeom>
                <a:solidFill>
                  <a:sysClr val="window" lastClr="FFFFFF"/>
                </a:solidFill>
                <a:ln w="13523" cap="flat">
                  <a:noFill/>
                  <a:prstDash val="solid"/>
                  <a:miter/>
                </a:ln>
              </p:spPr>
              <p:txBody>
                <a:bodyPr rtlCol="0" anchor="ctr"/>
                <a:lstStyle/>
                <a:p>
                  <a:endParaRPr lang="en-US" sz="1600"/>
                </a:p>
              </p:txBody>
            </p:sp>
            <p:sp>
              <p:nvSpPr>
                <p:cNvPr id="87" name="Freeform: Shape 86">
                  <a:extLst>
                    <a:ext uri="{FF2B5EF4-FFF2-40B4-BE49-F238E27FC236}">
                      <a16:creationId xmlns:a16="http://schemas.microsoft.com/office/drawing/2014/main" xmlns="" id="{19C51346-587A-458F-191C-823D5386B670}"/>
                    </a:ext>
                  </a:extLst>
                </p:cNvPr>
                <p:cNvSpPr/>
                <p:nvPr/>
              </p:nvSpPr>
              <p:spPr>
                <a:xfrm>
                  <a:off x="5492975" y="2841203"/>
                  <a:ext cx="85687" cy="82374"/>
                </a:xfrm>
                <a:custGeom>
                  <a:avLst/>
                  <a:gdLst>
                    <a:gd name="connsiteX0" fmla="*/ -38 w 85687"/>
                    <a:gd name="connsiteY0" fmla="*/ 40128 h 82374"/>
                    <a:gd name="connsiteX1" fmla="*/ 30696 w 85687"/>
                    <a:gd name="connsiteY1" fmla="*/ 80746 h 82374"/>
                    <a:gd name="connsiteX2" fmla="*/ 49516 w 85687"/>
                    <a:gd name="connsiteY2" fmla="*/ 82235 h 82374"/>
                    <a:gd name="connsiteX3" fmla="*/ 69419 w 85687"/>
                    <a:gd name="connsiteY3" fmla="*/ 76278 h 82374"/>
                    <a:gd name="connsiteX4" fmla="*/ 84583 w 85687"/>
                    <a:gd name="connsiteY4" fmla="*/ 54209 h 82374"/>
                    <a:gd name="connsiteX5" fmla="*/ 84583 w 85687"/>
                    <a:gd name="connsiteY5" fmla="*/ 33493 h 82374"/>
                    <a:gd name="connsiteX6" fmla="*/ -38 w 85687"/>
                    <a:gd name="connsiteY6" fmla="*/ 40128 h 823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5687" h="82374">
                      <a:moveTo>
                        <a:pt x="-38" y="40128"/>
                      </a:moveTo>
                      <a:cubicBezTo>
                        <a:pt x="-160" y="59056"/>
                        <a:pt x="12445" y="75722"/>
                        <a:pt x="30696" y="80746"/>
                      </a:cubicBezTo>
                      <a:cubicBezTo>
                        <a:pt x="36884" y="82045"/>
                        <a:pt x="43207" y="82546"/>
                        <a:pt x="49516" y="82235"/>
                      </a:cubicBezTo>
                      <a:cubicBezTo>
                        <a:pt x="56529" y="81829"/>
                        <a:pt x="63339" y="79798"/>
                        <a:pt x="69419" y="76278"/>
                      </a:cubicBezTo>
                      <a:cubicBezTo>
                        <a:pt x="77691" y="71755"/>
                        <a:pt x="83324" y="63564"/>
                        <a:pt x="84583" y="54209"/>
                      </a:cubicBezTo>
                      <a:cubicBezTo>
                        <a:pt x="86004" y="47371"/>
                        <a:pt x="86004" y="40331"/>
                        <a:pt x="84583" y="33493"/>
                      </a:cubicBezTo>
                      <a:cubicBezTo>
                        <a:pt x="73887" y="-14030"/>
                        <a:pt x="774" y="-10374"/>
                        <a:pt x="-38" y="40128"/>
                      </a:cubicBezTo>
                      <a:close/>
                    </a:path>
                  </a:pathLst>
                </a:custGeom>
                <a:solidFill>
                  <a:sysClr val="window" lastClr="FFFFFF"/>
                </a:solidFill>
                <a:ln w="13523" cap="flat">
                  <a:noFill/>
                  <a:prstDash val="solid"/>
                  <a:miter/>
                </a:ln>
              </p:spPr>
              <p:txBody>
                <a:bodyPr rtlCol="0" anchor="ctr"/>
                <a:lstStyle/>
                <a:p>
                  <a:endParaRPr lang="en-US" sz="1600"/>
                </a:p>
              </p:txBody>
            </p:sp>
            <p:sp>
              <p:nvSpPr>
                <p:cNvPr id="88" name="Freeform: Shape 87">
                  <a:extLst>
                    <a:ext uri="{FF2B5EF4-FFF2-40B4-BE49-F238E27FC236}">
                      <a16:creationId xmlns:a16="http://schemas.microsoft.com/office/drawing/2014/main" xmlns="" id="{1D473A3F-A7F9-E022-6D63-5C9B3FAAE40B}"/>
                    </a:ext>
                  </a:extLst>
                </p:cNvPr>
                <p:cNvSpPr/>
                <p:nvPr/>
              </p:nvSpPr>
              <p:spPr>
                <a:xfrm>
                  <a:off x="5521138" y="2867733"/>
                  <a:ext cx="29244" cy="28067"/>
                </a:xfrm>
                <a:custGeom>
                  <a:avLst/>
                  <a:gdLst>
                    <a:gd name="connsiteX0" fmla="*/ -39 w 29244"/>
                    <a:gd name="connsiteY0" fmla="*/ 14275 h 28067"/>
                    <a:gd name="connsiteX1" fmla="*/ 10522 w 29244"/>
                    <a:gd name="connsiteY1" fmla="*/ 27814 h 28067"/>
                    <a:gd name="connsiteX2" fmla="*/ 16885 w 29244"/>
                    <a:gd name="connsiteY2" fmla="*/ 27814 h 28067"/>
                    <a:gd name="connsiteX3" fmla="*/ 23655 w 29244"/>
                    <a:gd name="connsiteY3" fmla="*/ 25783 h 28067"/>
                    <a:gd name="connsiteX4" fmla="*/ 28799 w 29244"/>
                    <a:gd name="connsiteY4" fmla="*/ 18337 h 28067"/>
                    <a:gd name="connsiteX5" fmla="*/ 28799 w 29244"/>
                    <a:gd name="connsiteY5" fmla="*/ 11161 h 28067"/>
                    <a:gd name="connsiteX6" fmla="*/ 11171 w 29244"/>
                    <a:gd name="connsiteY6" fmla="*/ 356 h 28067"/>
                    <a:gd name="connsiteX7" fmla="*/ -39 w 29244"/>
                    <a:gd name="connsiteY7" fmla="*/ 14275 h 280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9244" h="28067">
                      <a:moveTo>
                        <a:pt x="-39" y="14275"/>
                      </a:moveTo>
                      <a:cubicBezTo>
                        <a:pt x="137" y="20611"/>
                        <a:pt x="4415" y="26095"/>
                        <a:pt x="10522" y="27814"/>
                      </a:cubicBezTo>
                      <a:cubicBezTo>
                        <a:pt x="12634" y="28085"/>
                        <a:pt x="14773" y="28085"/>
                        <a:pt x="16885" y="27814"/>
                      </a:cubicBezTo>
                      <a:cubicBezTo>
                        <a:pt x="19281" y="27747"/>
                        <a:pt x="21624" y="27042"/>
                        <a:pt x="23655" y="25783"/>
                      </a:cubicBezTo>
                      <a:cubicBezTo>
                        <a:pt x="26498" y="24321"/>
                        <a:pt x="28434" y="21518"/>
                        <a:pt x="28799" y="18337"/>
                      </a:cubicBezTo>
                      <a:cubicBezTo>
                        <a:pt x="29341" y="15981"/>
                        <a:pt x="29341" y="13516"/>
                        <a:pt x="28799" y="11161"/>
                      </a:cubicBezTo>
                      <a:cubicBezTo>
                        <a:pt x="26918" y="3308"/>
                        <a:pt x="19024" y="-1526"/>
                        <a:pt x="11171" y="356"/>
                      </a:cubicBezTo>
                      <a:cubicBezTo>
                        <a:pt x="4699" y="1900"/>
                        <a:pt x="96" y="7627"/>
                        <a:pt x="-39" y="14275"/>
                      </a:cubicBezTo>
                      <a:close/>
                    </a:path>
                  </a:pathLst>
                </a:custGeom>
                <a:solidFill>
                  <a:sysClr val="window" lastClr="FFFFFF"/>
                </a:solidFill>
                <a:ln w="13523" cap="flat">
                  <a:noFill/>
                  <a:prstDash val="solid"/>
                  <a:miter/>
                </a:ln>
              </p:spPr>
              <p:txBody>
                <a:bodyPr rtlCol="0" anchor="ctr"/>
                <a:lstStyle/>
                <a:p>
                  <a:endParaRPr lang="en-US" sz="1600"/>
                </a:p>
              </p:txBody>
            </p:sp>
            <p:sp>
              <p:nvSpPr>
                <p:cNvPr id="89" name="Freeform: Shape 88">
                  <a:extLst>
                    <a:ext uri="{FF2B5EF4-FFF2-40B4-BE49-F238E27FC236}">
                      <a16:creationId xmlns:a16="http://schemas.microsoft.com/office/drawing/2014/main" xmlns="" id="{882BB5EC-9873-D19D-EE96-209277D24AC4}"/>
                    </a:ext>
                  </a:extLst>
                </p:cNvPr>
                <p:cNvSpPr/>
                <p:nvPr/>
              </p:nvSpPr>
              <p:spPr>
                <a:xfrm>
                  <a:off x="5386691" y="2841203"/>
                  <a:ext cx="85687" cy="82374"/>
                </a:xfrm>
                <a:custGeom>
                  <a:avLst/>
                  <a:gdLst>
                    <a:gd name="connsiteX0" fmla="*/ -38 w 85687"/>
                    <a:gd name="connsiteY0" fmla="*/ 40128 h 82374"/>
                    <a:gd name="connsiteX1" fmla="*/ 30831 w 85687"/>
                    <a:gd name="connsiteY1" fmla="*/ 80746 h 82374"/>
                    <a:gd name="connsiteX2" fmla="*/ 49516 w 85687"/>
                    <a:gd name="connsiteY2" fmla="*/ 82235 h 82374"/>
                    <a:gd name="connsiteX3" fmla="*/ 69419 w 85687"/>
                    <a:gd name="connsiteY3" fmla="*/ 76278 h 82374"/>
                    <a:gd name="connsiteX4" fmla="*/ 84583 w 85687"/>
                    <a:gd name="connsiteY4" fmla="*/ 54209 h 82374"/>
                    <a:gd name="connsiteX5" fmla="*/ 84583 w 85687"/>
                    <a:gd name="connsiteY5" fmla="*/ 33493 h 82374"/>
                    <a:gd name="connsiteX6" fmla="*/ -38 w 85687"/>
                    <a:gd name="connsiteY6" fmla="*/ 40128 h 823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5687" h="82374">
                      <a:moveTo>
                        <a:pt x="-38" y="40128"/>
                      </a:moveTo>
                      <a:cubicBezTo>
                        <a:pt x="-147" y="59096"/>
                        <a:pt x="12526" y="75777"/>
                        <a:pt x="30831" y="80746"/>
                      </a:cubicBezTo>
                      <a:cubicBezTo>
                        <a:pt x="36965" y="82045"/>
                        <a:pt x="43247" y="82546"/>
                        <a:pt x="49516" y="82235"/>
                      </a:cubicBezTo>
                      <a:cubicBezTo>
                        <a:pt x="56529" y="81829"/>
                        <a:pt x="63339" y="79798"/>
                        <a:pt x="69419" y="76278"/>
                      </a:cubicBezTo>
                      <a:cubicBezTo>
                        <a:pt x="77745" y="71810"/>
                        <a:pt x="83391" y="63578"/>
                        <a:pt x="84583" y="54209"/>
                      </a:cubicBezTo>
                      <a:cubicBezTo>
                        <a:pt x="86004" y="47371"/>
                        <a:pt x="86004" y="40331"/>
                        <a:pt x="84583" y="33493"/>
                      </a:cubicBezTo>
                      <a:cubicBezTo>
                        <a:pt x="74022" y="-14030"/>
                        <a:pt x="910" y="-10374"/>
                        <a:pt x="-38" y="40128"/>
                      </a:cubicBezTo>
                      <a:close/>
                    </a:path>
                  </a:pathLst>
                </a:custGeom>
                <a:solidFill>
                  <a:sysClr val="window" lastClr="FFFFFF"/>
                </a:solidFill>
                <a:ln w="13523" cap="flat">
                  <a:noFill/>
                  <a:prstDash val="solid"/>
                  <a:miter/>
                </a:ln>
              </p:spPr>
              <p:txBody>
                <a:bodyPr rtlCol="0" anchor="ctr"/>
                <a:lstStyle/>
                <a:p>
                  <a:endParaRPr lang="en-US" sz="1600"/>
                </a:p>
              </p:txBody>
            </p:sp>
            <p:sp>
              <p:nvSpPr>
                <p:cNvPr id="90" name="Freeform: Shape 89">
                  <a:extLst>
                    <a:ext uri="{FF2B5EF4-FFF2-40B4-BE49-F238E27FC236}">
                      <a16:creationId xmlns:a16="http://schemas.microsoft.com/office/drawing/2014/main" xmlns="" id="{E96521E4-0A90-5CBA-6315-E3A86F7E80DC}"/>
                    </a:ext>
                  </a:extLst>
                </p:cNvPr>
                <p:cNvSpPr/>
                <p:nvPr/>
              </p:nvSpPr>
              <p:spPr>
                <a:xfrm>
                  <a:off x="5414989" y="2867733"/>
                  <a:ext cx="29194" cy="28067"/>
                </a:xfrm>
                <a:custGeom>
                  <a:avLst/>
                  <a:gdLst>
                    <a:gd name="connsiteX0" fmla="*/ -39 w 29194"/>
                    <a:gd name="connsiteY0" fmla="*/ 14275 h 28067"/>
                    <a:gd name="connsiteX1" fmla="*/ 10387 w 29194"/>
                    <a:gd name="connsiteY1" fmla="*/ 27814 h 28067"/>
                    <a:gd name="connsiteX2" fmla="*/ 16885 w 29194"/>
                    <a:gd name="connsiteY2" fmla="*/ 27814 h 28067"/>
                    <a:gd name="connsiteX3" fmla="*/ 23655 w 29194"/>
                    <a:gd name="connsiteY3" fmla="*/ 25783 h 28067"/>
                    <a:gd name="connsiteX4" fmla="*/ 28800 w 29194"/>
                    <a:gd name="connsiteY4" fmla="*/ 18337 h 28067"/>
                    <a:gd name="connsiteX5" fmla="*/ 28800 w 29194"/>
                    <a:gd name="connsiteY5" fmla="*/ 11161 h 28067"/>
                    <a:gd name="connsiteX6" fmla="*/ 11172 w 29194"/>
                    <a:gd name="connsiteY6" fmla="*/ 356 h 28067"/>
                    <a:gd name="connsiteX7" fmla="*/ -39 w 29194"/>
                    <a:gd name="connsiteY7" fmla="*/ 14275 h 280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9194" h="28067">
                      <a:moveTo>
                        <a:pt x="-39" y="14275"/>
                      </a:moveTo>
                      <a:cubicBezTo>
                        <a:pt x="83" y="20584"/>
                        <a:pt x="4307" y="26081"/>
                        <a:pt x="10387" y="27814"/>
                      </a:cubicBezTo>
                      <a:cubicBezTo>
                        <a:pt x="12539" y="28085"/>
                        <a:pt x="14732" y="28085"/>
                        <a:pt x="16885" y="27814"/>
                      </a:cubicBezTo>
                      <a:cubicBezTo>
                        <a:pt x="19282" y="27747"/>
                        <a:pt x="21624" y="27042"/>
                        <a:pt x="23655" y="25783"/>
                      </a:cubicBezTo>
                      <a:cubicBezTo>
                        <a:pt x="26458" y="24267"/>
                        <a:pt x="28367" y="21491"/>
                        <a:pt x="28800" y="18337"/>
                      </a:cubicBezTo>
                      <a:cubicBezTo>
                        <a:pt x="29274" y="15967"/>
                        <a:pt x="29274" y="13530"/>
                        <a:pt x="28800" y="11161"/>
                      </a:cubicBezTo>
                      <a:cubicBezTo>
                        <a:pt x="26918" y="3308"/>
                        <a:pt x="19025" y="-1526"/>
                        <a:pt x="11172" y="356"/>
                      </a:cubicBezTo>
                      <a:cubicBezTo>
                        <a:pt x="4700" y="1900"/>
                        <a:pt x="97" y="7627"/>
                        <a:pt x="-39" y="14275"/>
                      </a:cubicBezTo>
                      <a:close/>
                    </a:path>
                  </a:pathLst>
                </a:custGeom>
                <a:solidFill>
                  <a:sysClr val="window" lastClr="FFFFFF"/>
                </a:solidFill>
                <a:ln w="13523" cap="flat">
                  <a:noFill/>
                  <a:prstDash val="solid"/>
                  <a:miter/>
                </a:ln>
              </p:spPr>
              <p:txBody>
                <a:bodyPr rtlCol="0" anchor="ctr"/>
                <a:lstStyle/>
                <a:p>
                  <a:endParaRPr lang="en-US" sz="1600"/>
                </a:p>
              </p:txBody>
            </p:sp>
            <p:sp>
              <p:nvSpPr>
                <p:cNvPr id="91" name="Freeform: Shape 90">
                  <a:extLst>
                    <a:ext uri="{FF2B5EF4-FFF2-40B4-BE49-F238E27FC236}">
                      <a16:creationId xmlns:a16="http://schemas.microsoft.com/office/drawing/2014/main" xmlns="" id="{BEF155D6-A69B-32C4-6F3D-381B24CD8C25}"/>
                    </a:ext>
                  </a:extLst>
                </p:cNvPr>
                <p:cNvSpPr/>
                <p:nvPr/>
              </p:nvSpPr>
              <p:spPr>
                <a:xfrm>
                  <a:off x="5759564" y="2841203"/>
                  <a:ext cx="85687" cy="82374"/>
                </a:xfrm>
                <a:custGeom>
                  <a:avLst/>
                  <a:gdLst>
                    <a:gd name="connsiteX0" fmla="*/ -38 w 85687"/>
                    <a:gd name="connsiteY0" fmla="*/ 40128 h 82374"/>
                    <a:gd name="connsiteX1" fmla="*/ 30831 w 85687"/>
                    <a:gd name="connsiteY1" fmla="*/ 80746 h 82374"/>
                    <a:gd name="connsiteX2" fmla="*/ 49516 w 85687"/>
                    <a:gd name="connsiteY2" fmla="*/ 82235 h 82374"/>
                    <a:gd name="connsiteX3" fmla="*/ 69419 w 85687"/>
                    <a:gd name="connsiteY3" fmla="*/ 76278 h 82374"/>
                    <a:gd name="connsiteX4" fmla="*/ 84583 w 85687"/>
                    <a:gd name="connsiteY4" fmla="*/ 54209 h 82374"/>
                    <a:gd name="connsiteX5" fmla="*/ 84583 w 85687"/>
                    <a:gd name="connsiteY5" fmla="*/ 33493 h 82374"/>
                    <a:gd name="connsiteX6" fmla="*/ -38 w 85687"/>
                    <a:gd name="connsiteY6" fmla="*/ 40128 h 823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5687" h="82374">
                      <a:moveTo>
                        <a:pt x="-38" y="40128"/>
                      </a:moveTo>
                      <a:cubicBezTo>
                        <a:pt x="-147" y="59096"/>
                        <a:pt x="12526" y="75777"/>
                        <a:pt x="30831" y="80746"/>
                      </a:cubicBezTo>
                      <a:cubicBezTo>
                        <a:pt x="36965" y="82045"/>
                        <a:pt x="43247" y="82546"/>
                        <a:pt x="49516" y="82235"/>
                      </a:cubicBezTo>
                      <a:cubicBezTo>
                        <a:pt x="56529" y="81829"/>
                        <a:pt x="63339" y="79798"/>
                        <a:pt x="69419" y="76278"/>
                      </a:cubicBezTo>
                      <a:cubicBezTo>
                        <a:pt x="77745" y="71810"/>
                        <a:pt x="83391" y="63578"/>
                        <a:pt x="84583" y="54209"/>
                      </a:cubicBezTo>
                      <a:cubicBezTo>
                        <a:pt x="86004" y="47371"/>
                        <a:pt x="86004" y="40331"/>
                        <a:pt x="84583" y="33493"/>
                      </a:cubicBezTo>
                      <a:cubicBezTo>
                        <a:pt x="74564" y="-14030"/>
                        <a:pt x="1451" y="-10374"/>
                        <a:pt x="-38" y="40128"/>
                      </a:cubicBezTo>
                      <a:close/>
                    </a:path>
                  </a:pathLst>
                </a:custGeom>
                <a:solidFill>
                  <a:sysClr val="window" lastClr="FFFFFF"/>
                </a:solidFill>
                <a:ln w="13523" cap="flat">
                  <a:noFill/>
                  <a:prstDash val="solid"/>
                  <a:miter/>
                </a:ln>
              </p:spPr>
              <p:txBody>
                <a:bodyPr rtlCol="0" anchor="ctr"/>
                <a:lstStyle/>
                <a:p>
                  <a:endParaRPr lang="en-US" sz="1600"/>
                </a:p>
              </p:txBody>
            </p:sp>
            <p:sp>
              <p:nvSpPr>
                <p:cNvPr id="92" name="Freeform: Shape 91">
                  <a:extLst>
                    <a:ext uri="{FF2B5EF4-FFF2-40B4-BE49-F238E27FC236}">
                      <a16:creationId xmlns:a16="http://schemas.microsoft.com/office/drawing/2014/main" xmlns="" id="{8B44B054-F6D9-977C-42F6-3FFA8004F5F0}"/>
                    </a:ext>
                  </a:extLst>
                </p:cNvPr>
                <p:cNvSpPr/>
                <p:nvPr/>
              </p:nvSpPr>
              <p:spPr>
                <a:xfrm>
                  <a:off x="5788404" y="2867733"/>
                  <a:ext cx="29194" cy="28067"/>
                </a:xfrm>
                <a:custGeom>
                  <a:avLst/>
                  <a:gdLst>
                    <a:gd name="connsiteX0" fmla="*/ -39 w 29194"/>
                    <a:gd name="connsiteY0" fmla="*/ 14275 h 28067"/>
                    <a:gd name="connsiteX1" fmla="*/ 10386 w 29194"/>
                    <a:gd name="connsiteY1" fmla="*/ 27814 h 28067"/>
                    <a:gd name="connsiteX2" fmla="*/ 16885 w 29194"/>
                    <a:gd name="connsiteY2" fmla="*/ 27814 h 28067"/>
                    <a:gd name="connsiteX3" fmla="*/ 23655 w 29194"/>
                    <a:gd name="connsiteY3" fmla="*/ 25783 h 28067"/>
                    <a:gd name="connsiteX4" fmla="*/ 28800 w 29194"/>
                    <a:gd name="connsiteY4" fmla="*/ 18337 h 28067"/>
                    <a:gd name="connsiteX5" fmla="*/ 28800 w 29194"/>
                    <a:gd name="connsiteY5" fmla="*/ 11161 h 28067"/>
                    <a:gd name="connsiteX6" fmla="*/ 11172 w 29194"/>
                    <a:gd name="connsiteY6" fmla="*/ 356 h 28067"/>
                    <a:gd name="connsiteX7" fmla="*/ -39 w 29194"/>
                    <a:gd name="connsiteY7" fmla="*/ 14275 h 280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9194" h="28067">
                      <a:moveTo>
                        <a:pt x="-39" y="14275"/>
                      </a:moveTo>
                      <a:cubicBezTo>
                        <a:pt x="83" y="20584"/>
                        <a:pt x="4307" y="26081"/>
                        <a:pt x="10386" y="27814"/>
                      </a:cubicBezTo>
                      <a:cubicBezTo>
                        <a:pt x="12539" y="28085"/>
                        <a:pt x="14732" y="28085"/>
                        <a:pt x="16885" y="27814"/>
                      </a:cubicBezTo>
                      <a:cubicBezTo>
                        <a:pt x="19282" y="27747"/>
                        <a:pt x="21624" y="27042"/>
                        <a:pt x="23655" y="25783"/>
                      </a:cubicBezTo>
                      <a:cubicBezTo>
                        <a:pt x="26458" y="24267"/>
                        <a:pt x="28366" y="21491"/>
                        <a:pt x="28800" y="18337"/>
                      </a:cubicBezTo>
                      <a:cubicBezTo>
                        <a:pt x="29274" y="15967"/>
                        <a:pt x="29274" y="13530"/>
                        <a:pt x="28800" y="11161"/>
                      </a:cubicBezTo>
                      <a:cubicBezTo>
                        <a:pt x="26918" y="3308"/>
                        <a:pt x="19024" y="-1526"/>
                        <a:pt x="11172" y="356"/>
                      </a:cubicBezTo>
                      <a:cubicBezTo>
                        <a:pt x="4700" y="1900"/>
                        <a:pt x="97" y="7627"/>
                        <a:pt x="-39" y="14275"/>
                      </a:cubicBezTo>
                      <a:close/>
                    </a:path>
                  </a:pathLst>
                </a:custGeom>
                <a:solidFill>
                  <a:sysClr val="window" lastClr="FFFFFF"/>
                </a:solidFill>
                <a:ln w="13523" cap="flat">
                  <a:noFill/>
                  <a:prstDash val="solid"/>
                  <a:miter/>
                </a:ln>
              </p:spPr>
              <p:txBody>
                <a:bodyPr rtlCol="0" anchor="ctr"/>
                <a:lstStyle/>
                <a:p>
                  <a:endParaRPr lang="en-US" sz="1600"/>
                </a:p>
              </p:txBody>
            </p:sp>
            <p:sp>
              <p:nvSpPr>
                <p:cNvPr id="93" name="Freeform: Shape 92">
                  <a:extLst>
                    <a:ext uri="{FF2B5EF4-FFF2-40B4-BE49-F238E27FC236}">
                      <a16:creationId xmlns:a16="http://schemas.microsoft.com/office/drawing/2014/main" xmlns="" id="{8557B1D2-714A-6157-CC7E-07BDBCD0C475}"/>
                    </a:ext>
                  </a:extLst>
                </p:cNvPr>
                <p:cNvSpPr/>
                <p:nvPr/>
              </p:nvSpPr>
              <p:spPr>
                <a:xfrm>
                  <a:off x="5877273" y="2755736"/>
                  <a:ext cx="38807" cy="34471"/>
                </a:xfrm>
                <a:custGeom>
                  <a:avLst/>
                  <a:gdLst>
                    <a:gd name="connsiteX0" fmla="*/ 38768 w 38807"/>
                    <a:gd name="connsiteY0" fmla="*/ 33798 h 34471"/>
                    <a:gd name="connsiteX1" fmla="*/ 38091 w 38807"/>
                    <a:gd name="connsiteY1" fmla="*/ -50 h 34471"/>
                    <a:gd name="connsiteX2" fmla="*/ 10200 w 38807"/>
                    <a:gd name="connsiteY2" fmla="*/ 898 h 34471"/>
                    <a:gd name="connsiteX3" fmla="*/ 1264 w 38807"/>
                    <a:gd name="connsiteY3" fmla="*/ 4689 h 34471"/>
                    <a:gd name="connsiteX4" fmla="*/ 316 w 38807"/>
                    <a:gd name="connsiteY4" fmla="*/ 8615 h 34471"/>
                    <a:gd name="connsiteX5" fmla="*/ 316 w 38807"/>
                    <a:gd name="connsiteY5" fmla="*/ 28383 h 34471"/>
                    <a:gd name="connsiteX6" fmla="*/ 993 w 38807"/>
                    <a:gd name="connsiteY6" fmla="*/ 31090 h 34471"/>
                    <a:gd name="connsiteX7" fmla="*/ 3431 w 38807"/>
                    <a:gd name="connsiteY7" fmla="*/ 32174 h 34471"/>
                    <a:gd name="connsiteX8" fmla="*/ 38768 w 38807"/>
                    <a:gd name="connsiteY8" fmla="*/ 33798 h 344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07" h="34471">
                      <a:moveTo>
                        <a:pt x="38768" y="33798"/>
                      </a:moveTo>
                      <a:cubicBezTo>
                        <a:pt x="38768" y="22154"/>
                        <a:pt x="38091" y="12135"/>
                        <a:pt x="38091" y="-50"/>
                      </a:cubicBezTo>
                      <a:cubicBezTo>
                        <a:pt x="29290" y="-50"/>
                        <a:pt x="19136" y="-50"/>
                        <a:pt x="10200" y="898"/>
                      </a:cubicBezTo>
                      <a:cubicBezTo>
                        <a:pt x="6816" y="898"/>
                        <a:pt x="2889" y="1710"/>
                        <a:pt x="1264" y="4689"/>
                      </a:cubicBezTo>
                      <a:cubicBezTo>
                        <a:pt x="669" y="5907"/>
                        <a:pt x="343" y="7248"/>
                        <a:pt x="316" y="8615"/>
                      </a:cubicBezTo>
                      <a:cubicBezTo>
                        <a:pt x="-157" y="15195"/>
                        <a:pt x="-157" y="21802"/>
                        <a:pt x="316" y="28383"/>
                      </a:cubicBezTo>
                      <a:cubicBezTo>
                        <a:pt x="249" y="29330"/>
                        <a:pt x="479" y="30278"/>
                        <a:pt x="993" y="31090"/>
                      </a:cubicBezTo>
                      <a:cubicBezTo>
                        <a:pt x="1671" y="31686"/>
                        <a:pt x="2523" y="32065"/>
                        <a:pt x="3431" y="32174"/>
                      </a:cubicBezTo>
                      <a:cubicBezTo>
                        <a:pt x="15061" y="34462"/>
                        <a:pt x="26975" y="35003"/>
                        <a:pt x="38768" y="33798"/>
                      </a:cubicBezTo>
                      <a:close/>
                    </a:path>
                  </a:pathLst>
                </a:custGeom>
                <a:solidFill>
                  <a:sysClr val="window" lastClr="FFFFFF"/>
                </a:solidFill>
                <a:ln w="13523" cap="flat">
                  <a:noFill/>
                  <a:prstDash val="solid"/>
                  <a:miter/>
                </a:ln>
              </p:spPr>
              <p:txBody>
                <a:bodyPr rtlCol="0" anchor="ctr"/>
                <a:lstStyle/>
                <a:p>
                  <a:endParaRPr lang="en-US" sz="1600"/>
                </a:p>
              </p:txBody>
            </p:sp>
            <p:sp>
              <p:nvSpPr>
                <p:cNvPr id="94" name="Freeform: Shape 93">
                  <a:extLst>
                    <a:ext uri="{FF2B5EF4-FFF2-40B4-BE49-F238E27FC236}">
                      <a16:creationId xmlns:a16="http://schemas.microsoft.com/office/drawing/2014/main" xmlns="" id="{2AAA585F-6B50-0A13-2450-69F00FD8FF2A}"/>
                    </a:ext>
                  </a:extLst>
                </p:cNvPr>
                <p:cNvSpPr/>
                <p:nvPr/>
              </p:nvSpPr>
              <p:spPr>
                <a:xfrm>
                  <a:off x="5428258" y="2675177"/>
                  <a:ext cx="115625" cy="108326"/>
                </a:xfrm>
                <a:custGeom>
                  <a:avLst/>
                  <a:gdLst>
                    <a:gd name="connsiteX0" fmla="*/ -39 w 115625"/>
                    <a:gd name="connsiteY0" fmla="*/ 14572 h 108326"/>
                    <a:gd name="connsiteX1" fmla="*/ 57909 w 115625"/>
                    <a:gd name="connsiteY1" fmla="*/ 107317 h 108326"/>
                    <a:gd name="connsiteX2" fmla="*/ 115587 w 115625"/>
                    <a:gd name="connsiteY2" fmla="*/ 108265 h 108326"/>
                    <a:gd name="connsiteX3" fmla="*/ 55066 w 115625"/>
                    <a:gd name="connsiteY3" fmla="*/ -50 h 108326"/>
                  </a:gdLst>
                  <a:ahLst/>
                  <a:cxnLst>
                    <a:cxn ang="0">
                      <a:pos x="connsiteX0" y="connsiteY0"/>
                    </a:cxn>
                    <a:cxn ang="0">
                      <a:pos x="connsiteX1" y="connsiteY1"/>
                    </a:cxn>
                    <a:cxn ang="0">
                      <a:pos x="connsiteX2" y="connsiteY2"/>
                    </a:cxn>
                    <a:cxn ang="0">
                      <a:pos x="connsiteX3" y="connsiteY3"/>
                    </a:cxn>
                  </a:cxnLst>
                  <a:rect l="l" t="t" r="r" b="b"/>
                  <a:pathLst>
                    <a:path w="115625" h="108326">
                      <a:moveTo>
                        <a:pt x="-39" y="14572"/>
                      </a:moveTo>
                      <a:cubicBezTo>
                        <a:pt x="21069" y="44332"/>
                        <a:pt x="40417" y="75296"/>
                        <a:pt x="57909" y="107317"/>
                      </a:cubicBezTo>
                      <a:cubicBezTo>
                        <a:pt x="76864" y="107317"/>
                        <a:pt x="97173" y="108400"/>
                        <a:pt x="115587" y="108265"/>
                      </a:cubicBezTo>
                      <a:cubicBezTo>
                        <a:pt x="93382" y="71979"/>
                        <a:pt x="74969" y="37589"/>
                        <a:pt x="55066" y="-50"/>
                      </a:cubicBezTo>
                      <a:close/>
                    </a:path>
                  </a:pathLst>
                </a:custGeom>
                <a:solidFill>
                  <a:sysClr val="window" lastClr="FFFFFF"/>
                </a:solidFill>
                <a:ln w="13523" cap="flat">
                  <a:noFill/>
                  <a:prstDash val="solid"/>
                  <a:miter/>
                </a:ln>
              </p:spPr>
              <p:txBody>
                <a:bodyPr rtlCol="0" anchor="ctr"/>
                <a:lstStyle/>
                <a:p>
                  <a:endParaRPr lang="en-US" sz="1600"/>
                </a:p>
              </p:txBody>
            </p:sp>
            <p:sp>
              <p:nvSpPr>
                <p:cNvPr id="95" name="Freeform: Shape 94">
                  <a:extLst>
                    <a:ext uri="{FF2B5EF4-FFF2-40B4-BE49-F238E27FC236}">
                      <a16:creationId xmlns:a16="http://schemas.microsoft.com/office/drawing/2014/main" xmlns="" id="{156F8CB2-69D7-7328-25DC-7E245852CC38}"/>
                    </a:ext>
                  </a:extLst>
                </p:cNvPr>
                <p:cNvSpPr/>
                <p:nvPr/>
              </p:nvSpPr>
              <p:spPr>
                <a:xfrm>
                  <a:off x="5428258" y="2611271"/>
                  <a:ext cx="216629" cy="106012"/>
                </a:xfrm>
                <a:custGeom>
                  <a:avLst/>
                  <a:gdLst>
                    <a:gd name="connsiteX0" fmla="*/ 140770 w 216629"/>
                    <a:gd name="connsiteY0" fmla="*/ 105963 h 106012"/>
                    <a:gd name="connsiteX1" fmla="*/ 216590 w 216629"/>
                    <a:gd name="connsiteY1" fmla="*/ 44765 h 106012"/>
                    <a:gd name="connsiteX2" fmla="*/ 134271 w 216629"/>
                    <a:gd name="connsiteY2" fmla="*/ -50 h 106012"/>
                    <a:gd name="connsiteX3" fmla="*/ 135084 w 216629"/>
                    <a:gd name="connsiteY3" fmla="*/ 27029 h 106012"/>
                    <a:gd name="connsiteX4" fmla="*/ 34351 w 216629"/>
                    <a:gd name="connsiteY4" fmla="*/ 28112 h 106012"/>
                    <a:gd name="connsiteX5" fmla="*/ 16344 w 216629"/>
                    <a:gd name="connsiteY5" fmla="*/ 50181 h 106012"/>
                    <a:gd name="connsiteX6" fmla="*/ -39 w 216629"/>
                    <a:gd name="connsiteY6" fmla="*/ 77259 h 106012"/>
                    <a:gd name="connsiteX7" fmla="*/ 137656 w 216629"/>
                    <a:gd name="connsiteY7" fmla="*/ 79290 h 106012"/>
                    <a:gd name="connsiteX8" fmla="*/ 140770 w 216629"/>
                    <a:gd name="connsiteY8" fmla="*/ 105963 h 1060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6629" h="106012">
                      <a:moveTo>
                        <a:pt x="140770" y="105963"/>
                      </a:moveTo>
                      <a:cubicBezTo>
                        <a:pt x="167172" y="87414"/>
                        <a:pt x="191813" y="65345"/>
                        <a:pt x="216590" y="44765"/>
                      </a:cubicBezTo>
                      <a:cubicBezTo>
                        <a:pt x="189512" y="29330"/>
                        <a:pt x="162433" y="14843"/>
                        <a:pt x="134271" y="-50"/>
                      </a:cubicBezTo>
                      <a:cubicBezTo>
                        <a:pt x="136018" y="8872"/>
                        <a:pt x="136302" y="18025"/>
                        <a:pt x="135084" y="27029"/>
                      </a:cubicBezTo>
                      <a:lnTo>
                        <a:pt x="34351" y="28112"/>
                      </a:lnTo>
                      <a:cubicBezTo>
                        <a:pt x="27270" y="34516"/>
                        <a:pt x="21204" y="41962"/>
                        <a:pt x="16344" y="50181"/>
                      </a:cubicBezTo>
                      <a:cubicBezTo>
                        <a:pt x="10928" y="59388"/>
                        <a:pt x="5512" y="68594"/>
                        <a:pt x="-39" y="77259"/>
                      </a:cubicBezTo>
                      <a:cubicBezTo>
                        <a:pt x="46266" y="77259"/>
                        <a:pt x="91351" y="79832"/>
                        <a:pt x="137656" y="79290"/>
                      </a:cubicBezTo>
                      <a:cubicBezTo>
                        <a:pt x="138103" y="88240"/>
                        <a:pt x="139145" y="97149"/>
                        <a:pt x="140770" y="105963"/>
                      </a:cubicBezTo>
                      <a:close/>
                    </a:path>
                  </a:pathLst>
                </a:custGeom>
                <a:solidFill>
                  <a:sysClr val="window" lastClr="FFFFFF"/>
                </a:solidFill>
                <a:ln w="13523" cap="flat">
                  <a:noFill/>
                  <a:prstDash val="solid"/>
                  <a:miter/>
                </a:ln>
              </p:spPr>
              <p:txBody>
                <a:bodyPr rtlCol="0" anchor="ctr"/>
                <a:lstStyle/>
                <a:p>
                  <a:endParaRPr lang="en-US" sz="1600"/>
                </a:p>
              </p:txBody>
            </p:sp>
            <p:sp>
              <p:nvSpPr>
                <p:cNvPr id="96" name="Freeform: Shape 95">
                  <a:extLst>
                    <a:ext uri="{FF2B5EF4-FFF2-40B4-BE49-F238E27FC236}">
                      <a16:creationId xmlns:a16="http://schemas.microsoft.com/office/drawing/2014/main" xmlns="" id="{4B601698-BE11-503B-3F01-FC330B188D7F}"/>
                    </a:ext>
                  </a:extLst>
                </p:cNvPr>
                <p:cNvSpPr/>
                <p:nvPr/>
              </p:nvSpPr>
              <p:spPr>
                <a:xfrm>
                  <a:off x="5217992" y="2755736"/>
                  <a:ext cx="152859" cy="2018"/>
                </a:xfrm>
                <a:custGeom>
                  <a:avLst/>
                  <a:gdLst>
                    <a:gd name="connsiteX0" fmla="*/ -39 w 152859"/>
                    <a:gd name="connsiteY0" fmla="*/ 1710 h 2018"/>
                    <a:gd name="connsiteX1" fmla="*/ 152820 w 152859"/>
                    <a:gd name="connsiteY1" fmla="*/ -50 h 2018"/>
                  </a:gdLst>
                  <a:ahLst/>
                  <a:cxnLst>
                    <a:cxn ang="0">
                      <a:pos x="connsiteX0" y="connsiteY0"/>
                    </a:cxn>
                    <a:cxn ang="0">
                      <a:pos x="connsiteX1" y="connsiteY1"/>
                    </a:cxn>
                  </a:cxnLst>
                  <a:rect l="l" t="t" r="r" b="b"/>
                  <a:pathLst>
                    <a:path w="152859" h="2018">
                      <a:moveTo>
                        <a:pt x="-39" y="1710"/>
                      </a:moveTo>
                      <a:cubicBezTo>
                        <a:pt x="50327" y="2387"/>
                        <a:pt x="102454" y="1710"/>
                        <a:pt x="152820" y="-50"/>
                      </a:cubicBezTo>
                    </a:path>
                  </a:pathLst>
                </a:custGeom>
                <a:solidFill>
                  <a:sysClr val="window" lastClr="FFFFFF"/>
                </a:solidFill>
                <a:ln w="10142" cap="flat">
                  <a:solidFill>
                    <a:srgbClr val="E4DBCF"/>
                  </a:solidFill>
                  <a:prstDash val="solid"/>
                  <a:miter/>
                </a:ln>
              </p:spPr>
              <p:txBody>
                <a:bodyPr rtlCol="0" anchor="ctr"/>
                <a:lstStyle/>
                <a:p>
                  <a:endParaRPr lang="en-US" sz="1600"/>
                </a:p>
              </p:txBody>
            </p:sp>
            <p:sp>
              <p:nvSpPr>
                <p:cNvPr id="97" name="Freeform: Shape 96">
                  <a:extLst>
                    <a:ext uri="{FF2B5EF4-FFF2-40B4-BE49-F238E27FC236}">
                      <a16:creationId xmlns:a16="http://schemas.microsoft.com/office/drawing/2014/main" xmlns="" id="{B5ABD7D3-9302-3422-2403-4A2D0695EF64}"/>
                    </a:ext>
                  </a:extLst>
                </p:cNvPr>
                <p:cNvSpPr/>
                <p:nvPr/>
              </p:nvSpPr>
              <p:spPr>
                <a:xfrm>
                  <a:off x="5289615" y="2717961"/>
                  <a:ext cx="99920" cy="2018"/>
                </a:xfrm>
                <a:custGeom>
                  <a:avLst/>
                  <a:gdLst>
                    <a:gd name="connsiteX0" fmla="*/ -39 w 99920"/>
                    <a:gd name="connsiteY0" fmla="*/ 1710 h 2018"/>
                    <a:gd name="connsiteX1" fmla="*/ 99881 w 99920"/>
                    <a:gd name="connsiteY1" fmla="*/ -50 h 2018"/>
                  </a:gdLst>
                  <a:ahLst/>
                  <a:cxnLst>
                    <a:cxn ang="0">
                      <a:pos x="connsiteX0" y="connsiteY0"/>
                    </a:cxn>
                    <a:cxn ang="0">
                      <a:pos x="connsiteX1" y="connsiteY1"/>
                    </a:cxn>
                  </a:cxnLst>
                  <a:rect l="l" t="t" r="r" b="b"/>
                  <a:pathLst>
                    <a:path w="99920" h="2018">
                      <a:moveTo>
                        <a:pt x="-39" y="1710"/>
                      </a:moveTo>
                      <a:cubicBezTo>
                        <a:pt x="50327" y="2387"/>
                        <a:pt x="49650" y="1710"/>
                        <a:pt x="99881" y="-50"/>
                      </a:cubicBezTo>
                    </a:path>
                  </a:pathLst>
                </a:custGeom>
                <a:solidFill>
                  <a:sysClr val="window" lastClr="FFFFFF"/>
                </a:solidFill>
                <a:ln w="10142" cap="flat">
                  <a:solidFill>
                    <a:srgbClr val="E4DBCF"/>
                  </a:solidFill>
                  <a:prstDash val="solid"/>
                  <a:miter/>
                </a:ln>
              </p:spPr>
              <p:txBody>
                <a:bodyPr rtlCol="0" anchor="ctr"/>
                <a:lstStyle/>
                <a:p>
                  <a:endParaRPr lang="en-US" sz="1600"/>
                </a:p>
              </p:txBody>
            </p:sp>
            <p:sp>
              <p:nvSpPr>
                <p:cNvPr id="98" name="Freeform: Shape 97">
                  <a:extLst>
                    <a:ext uri="{FF2B5EF4-FFF2-40B4-BE49-F238E27FC236}">
                      <a16:creationId xmlns:a16="http://schemas.microsoft.com/office/drawing/2014/main" xmlns="" id="{6C283003-725F-3F1B-047D-D27CC4905865}"/>
                    </a:ext>
                  </a:extLst>
                </p:cNvPr>
                <p:cNvSpPr/>
                <p:nvPr/>
              </p:nvSpPr>
              <p:spPr>
                <a:xfrm>
                  <a:off x="5253059" y="2625623"/>
                  <a:ext cx="99920" cy="1760"/>
                </a:xfrm>
                <a:custGeom>
                  <a:avLst/>
                  <a:gdLst>
                    <a:gd name="connsiteX0" fmla="*/ -39 w 99920"/>
                    <a:gd name="connsiteY0" fmla="*/ 1710 h 1760"/>
                    <a:gd name="connsiteX1" fmla="*/ 99881 w 99920"/>
                    <a:gd name="connsiteY1" fmla="*/ -50 h 1760"/>
                  </a:gdLst>
                  <a:ahLst/>
                  <a:cxnLst>
                    <a:cxn ang="0">
                      <a:pos x="connsiteX0" y="connsiteY0"/>
                    </a:cxn>
                    <a:cxn ang="0">
                      <a:pos x="connsiteX1" y="connsiteY1"/>
                    </a:cxn>
                  </a:cxnLst>
                  <a:rect l="l" t="t" r="r" b="b"/>
                  <a:pathLst>
                    <a:path w="99920" h="1760">
                      <a:moveTo>
                        <a:pt x="-39" y="1710"/>
                      </a:moveTo>
                      <a:cubicBezTo>
                        <a:pt x="50327" y="1710"/>
                        <a:pt x="49515" y="1710"/>
                        <a:pt x="99881" y="-50"/>
                      </a:cubicBezTo>
                    </a:path>
                  </a:pathLst>
                </a:custGeom>
                <a:solidFill>
                  <a:sysClr val="window" lastClr="FFFFFF"/>
                </a:solidFill>
                <a:ln w="10142" cap="flat">
                  <a:solidFill>
                    <a:srgbClr val="E4DBCF"/>
                  </a:solidFill>
                  <a:prstDash val="solid"/>
                  <a:miter/>
                </a:ln>
              </p:spPr>
              <p:txBody>
                <a:bodyPr rtlCol="0" anchor="ctr"/>
                <a:lstStyle/>
                <a:p>
                  <a:endParaRPr lang="en-US" sz="1600"/>
                </a:p>
              </p:txBody>
            </p:sp>
          </p:grpSp>
        </p:grpSp>
        <p:grpSp>
          <p:nvGrpSpPr>
            <p:cNvPr id="7" name="Group 6">
              <a:extLst>
                <a:ext uri="{FF2B5EF4-FFF2-40B4-BE49-F238E27FC236}">
                  <a16:creationId xmlns:a16="http://schemas.microsoft.com/office/drawing/2014/main" xmlns="" id="{BCDB25EB-EE74-FDCB-CCD5-A1B59FF0C213}"/>
                </a:ext>
              </a:extLst>
            </p:cNvPr>
            <p:cNvGrpSpPr/>
            <p:nvPr/>
          </p:nvGrpSpPr>
          <p:grpSpPr>
            <a:xfrm>
              <a:off x="4419926" y="668481"/>
              <a:ext cx="905509" cy="905510"/>
              <a:chOff x="4419926" y="668481"/>
              <a:chExt cx="905509" cy="905510"/>
            </a:xfrm>
          </p:grpSpPr>
          <p:sp>
            <p:nvSpPr>
              <p:cNvPr id="71" name="Freeform: Shape 70">
                <a:extLst>
                  <a:ext uri="{FF2B5EF4-FFF2-40B4-BE49-F238E27FC236}">
                    <a16:creationId xmlns:a16="http://schemas.microsoft.com/office/drawing/2014/main" xmlns="" id="{DFB53688-67F5-91AB-635F-5F9C1F7A4BD6}"/>
                  </a:ext>
                </a:extLst>
              </p:cNvPr>
              <p:cNvSpPr/>
              <p:nvPr/>
            </p:nvSpPr>
            <p:spPr>
              <a:xfrm>
                <a:off x="4419926" y="668481"/>
                <a:ext cx="905509" cy="905510"/>
              </a:xfrm>
              <a:custGeom>
                <a:avLst/>
                <a:gdLst>
                  <a:gd name="connsiteX0" fmla="*/ 905510 w 905509"/>
                  <a:gd name="connsiteY0" fmla="*/ 452755 h 905510"/>
                  <a:gd name="connsiteX1" fmla="*/ 452755 w 905509"/>
                  <a:gd name="connsiteY1" fmla="*/ 905510 h 905510"/>
                  <a:gd name="connsiteX2" fmla="*/ 0 w 905509"/>
                  <a:gd name="connsiteY2" fmla="*/ 452755 h 905510"/>
                  <a:gd name="connsiteX3" fmla="*/ 452755 w 905509"/>
                  <a:gd name="connsiteY3" fmla="*/ 0 h 905510"/>
                  <a:gd name="connsiteX4" fmla="*/ 905510 w 905509"/>
                  <a:gd name="connsiteY4" fmla="*/ 452755 h 9055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05509" h="905510">
                    <a:moveTo>
                      <a:pt x="905510" y="452755"/>
                    </a:moveTo>
                    <a:cubicBezTo>
                      <a:pt x="905510" y="702805"/>
                      <a:pt x="702805" y="905510"/>
                      <a:pt x="452755" y="905510"/>
                    </a:cubicBezTo>
                    <a:cubicBezTo>
                      <a:pt x="202705" y="905510"/>
                      <a:pt x="0" y="702805"/>
                      <a:pt x="0" y="452755"/>
                    </a:cubicBezTo>
                    <a:cubicBezTo>
                      <a:pt x="0" y="202705"/>
                      <a:pt x="202705" y="0"/>
                      <a:pt x="452755" y="0"/>
                    </a:cubicBezTo>
                    <a:cubicBezTo>
                      <a:pt x="702805" y="0"/>
                      <a:pt x="905510" y="202705"/>
                      <a:pt x="905510" y="452755"/>
                    </a:cubicBezTo>
                    <a:close/>
                  </a:path>
                </a:pathLst>
              </a:custGeom>
              <a:solidFill>
                <a:srgbClr val="549E39">
                  <a:lumMod val="50000"/>
                </a:srgbClr>
              </a:solidFill>
              <a:ln w="13523" cap="flat">
                <a:noFill/>
                <a:prstDash val="solid"/>
                <a:miter/>
              </a:ln>
            </p:spPr>
            <p:txBody>
              <a:bodyPr rtlCol="0" anchor="ctr"/>
              <a:lstStyle/>
              <a:p>
                <a:endParaRPr lang="en-US" sz="1600"/>
              </a:p>
            </p:txBody>
          </p:sp>
          <p:sp>
            <p:nvSpPr>
              <p:cNvPr id="72" name="Freeform: Shape 71">
                <a:extLst>
                  <a:ext uri="{FF2B5EF4-FFF2-40B4-BE49-F238E27FC236}">
                    <a16:creationId xmlns:a16="http://schemas.microsoft.com/office/drawing/2014/main" xmlns="" id="{86138E35-905F-537C-022F-165230EC14BA}"/>
                  </a:ext>
                </a:extLst>
              </p:cNvPr>
              <p:cNvSpPr/>
              <p:nvPr/>
            </p:nvSpPr>
            <p:spPr>
              <a:xfrm>
                <a:off x="4687647" y="797158"/>
                <a:ext cx="277098" cy="135856"/>
              </a:xfrm>
              <a:custGeom>
                <a:avLst/>
                <a:gdLst>
                  <a:gd name="connsiteX0" fmla="*/ 2349 w 277098"/>
                  <a:gd name="connsiteY0" fmla="*/ 105097 h 135856"/>
                  <a:gd name="connsiteX1" fmla="*/ 11231 w 277098"/>
                  <a:gd name="connsiteY1" fmla="*/ 133421 h 135856"/>
                  <a:gd name="connsiteX2" fmla="*/ 39556 w 277098"/>
                  <a:gd name="connsiteY2" fmla="*/ 124526 h 135856"/>
                  <a:gd name="connsiteX3" fmla="*/ 40530 w 277098"/>
                  <a:gd name="connsiteY3" fmla="*/ 107263 h 135856"/>
                  <a:gd name="connsiteX4" fmla="*/ 93469 w 277098"/>
                  <a:gd name="connsiteY4" fmla="*/ 75987 h 135856"/>
                  <a:gd name="connsiteX5" fmla="*/ 142075 w 277098"/>
                  <a:gd name="connsiteY5" fmla="*/ 91151 h 135856"/>
                  <a:gd name="connsiteX6" fmla="*/ 181745 w 277098"/>
                  <a:gd name="connsiteY6" fmla="*/ 60417 h 135856"/>
                  <a:gd name="connsiteX7" fmla="*/ 222363 w 277098"/>
                  <a:gd name="connsiteY7" fmla="*/ 88714 h 135856"/>
                  <a:gd name="connsiteX8" fmla="*/ 267720 w 277098"/>
                  <a:gd name="connsiteY8" fmla="*/ 66104 h 135856"/>
                  <a:gd name="connsiteX9" fmla="*/ 275844 w 277098"/>
                  <a:gd name="connsiteY9" fmla="*/ 28600 h 135856"/>
                  <a:gd name="connsiteX10" fmla="*/ 245380 w 277098"/>
                  <a:gd name="connsiteY10" fmla="*/ 1521 h 135856"/>
                  <a:gd name="connsiteX11" fmla="*/ 203544 w 277098"/>
                  <a:gd name="connsiteY11" fmla="*/ 7885 h 135856"/>
                  <a:gd name="connsiteX12" fmla="*/ 185130 w 277098"/>
                  <a:gd name="connsiteY12" fmla="*/ 36046 h 135856"/>
                  <a:gd name="connsiteX13" fmla="*/ 148980 w 277098"/>
                  <a:gd name="connsiteY13" fmla="*/ 13300 h 135856"/>
                  <a:gd name="connsiteX14" fmla="*/ 109175 w 277098"/>
                  <a:gd name="connsiteY14" fmla="*/ 35911 h 135856"/>
                  <a:gd name="connsiteX15" fmla="*/ 66526 w 277098"/>
                  <a:gd name="connsiteY15" fmla="*/ 34015 h 135856"/>
                  <a:gd name="connsiteX16" fmla="*/ 44592 w 277098"/>
                  <a:gd name="connsiteY16" fmla="*/ 73415 h 135856"/>
                  <a:gd name="connsiteX17" fmla="*/ 43780 w 277098"/>
                  <a:gd name="connsiteY17" fmla="*/ 79643 h 135856"/>
                  <a:gd name="connsiteX18" fmla="*/ 35250 w 277098"/>
                  <a:gd name="connsiteY18" fmla="*/ 81132 h 135856"/>
                  <a:gd name="connsiteX19" fmla="*/ 1442 w 277098"/>
                  <a:gd name="connsiteY19" fmla="*/ 107832 h 135856"/>
                  <a:gd name="connsiteX20" fmla="*/ 4651 w 277098"/>
                  <a:gd name="connsiteY20" fmla="*/ 125406 h 135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77098" h="135856">
                    <a:moveTo>
                      <a:pt x="2349" y="105097"/>
                    </a:moveTo>
                    <a:cubicBezTo>
                      <a:pt x="-3012" y="115373"/>
                      <a:pt x="955" y="128046"/>
                      <a:pt x="11231" y="133421"/>
                    </a:cubicBezTo>
                    <a:cubicBezTo>
                      <a:pt x="21508" y="138783"/>
                      <a:pt x="34180" y="134802"/>
                      <a:pt x="39556" y="124526"/>
                    </a:cubicBezTo>
                    <a:cubicBezTo>
                      <a:pt x="42345" y="119178"/>
                      <a:pt x="42697" y="112896"/>
                      <a:pt x="40530" y="107263"/>
                    </a:cubicBezTo>
                    <a:cubicBezTo>
                      <a:pt x="63750" y="113018"/>
                      <a:pt x="87309" y="99099"/>
                      <a:pt x="93469" y="75987"/>
                    </a:cubicBezTo>
                    <a:cubicBezTo>
                      <a:pt x="106724" y="87834"/>
                      <a:pt x="124447" y="93358"/>
                      <a:pt x="142075" y="91151"/>
                    </a:cubicBezTo>
                    <a:cubicBezTo>
                      <a:pt x="160015" y="89134"/>
                      <a:pt x="175314" y="77274"/>
                      <a:pt x="181745" y="60417"/>
                    </a:cubicBezTo>
                    <a:cubicBezTo>
                      <a:pt x="188867" y="76759"/>
                      <a:pt x="204573" y="87699"/>
                      <a:pt x="222363" y="88714"/>
                    </a:cubicBezTo>
                    <a:cubicBezTo>
                      <a:pt x="240289" y="89148"/>
                      <a:pt x="257281" y="80686"/>
                      <a:pt x="267720" y="66104"/>
                    </a:cubicBezTo>
                    <a:cubicBezTo>
                      <a:pt x="275993" y="55489"/>
                      <a:pt x="278971" y="41692"/>
                      <a:pt x="275844" y="28600"/>
                    </a:cubicBezTo>
                    <a:cubicBezTo>
                      <a:pt x="271281" y="14763"/>
                      <a:pt x="259651" y="4432"/>
                      <a:pt x="245380" y="1521"/>
                    </a:cubicBezTo>
                    <a:cubicBezTo>
                      <a:pt x="231137" y="-1931"/>
                      <a:pt x="216108" y="357"/>
                      <a:pt x="203544" y="7885"/>
                    </a:cubicBezTo>
                    <a:cubicBezTo>
                      <a:pt x="193998" y="14532"/>
                      <a:pt x="187391" y="24633"/>
                      <a:pt x="185130" y="36046"/>
                    </a:cubicBezTo>
                    <a:cubicBezTo>
                      <a:pt x="177426" y="23103"/>
                      <a:pt x="163982" y="14654"/>
                      <a:pt x="148980" y="13300"/>
                    </a:cubicBezTo>
                    <a:cubicBezTo>
                      <a:pt x="133816" y="12488"/>
                      <a:pt x="112966" y="21424"/>
                      <a:pt x="109175" y="35911"/>
                    </a:cubicBezTo>
                    <a:cubicBezTo>
                      <a:pt x="95933" y="29020"/>
                      <a:pt x="80322" y="28329"/>
                      <a:pt x="66526" y="34015"/>
                    </a:cubicBezTo>
                    <a:cubicBezTo>
                      <a:pt x="52445" y="42031"/>
                      <a:pt x="43983" y="57222"/>
                      <a:pt x="44592" y="73415"/>
                    </a:cubicBezTo>
                    <a:cubicBezTo>
                      <a:pt x="45093" y="75514"/>
                      <a:pt x="44809" y="77734"/>
                      <a:pt x="43780" y="79643"/>
                    </a:cubicBezTo>
                    <a:cubicBezTo>
                      <a:pt x="41884" y="82080"/>
                      <a:pt x="38228" y="81539"/>
                      <a:pt x="35250" y="81132"/>
                    </a:cubicBezTo>
                    <a:cubicBezTo>
                      <a:pt x="18543" y="79169"/>
                      <a:pt x="3405" y="91124"/>
                      <a:pt x="1442" y="107832"/>
                    </a:cubicBezTo>
                    <a:cubicBezTo>
                      <a:pt x="738" y="113884"/>
                      <a:pt x="1849" y="120004"/>
                      <a:pt x="4651" y="125406"/>
                    </a:cubicBezTo>
                  </a:path>
                </a:pathLst>
              </a:custGeom>
              <a:solidFill>
                <a:srgbClr val="E4DBCF"/>
              </a:solidFill>
              <a:ln w="13523" cap="flat">
                <a:noFill/>
                <a:prstDash val="solid"/>
                <a:miter/>
              </a:ln>
            </p:spPr>
            <p:txBody>
              <a:bodyPr rtlCol="0" anchor="ctr"/>
              <a:lstStyle/>
              <a:p>
                <a:endParaRPr lang="en-US" sz="1600"/>
              </a:p>
            </p:txBody>
          </p:sp>
          <p:sp>
            <p:nvSpPr>
              <p:cNvPr id="73" name="Freeform: Shape 72">
                <a:extLst>
                  <a:ext uri="{FF2B5EF4-FFF2-40B4-BE49-F238E27FC236}">
                    <a16:creationId xmlns:a16="http://schemas.microsoft.com/office/drawing/2014/main" xmlns="" id="{5E794C49-EC67-4BC6-A56E-D75AC40D81D3}"/>
                  </a:ext>
                </a:extLst>
              </p:cNvPr>
              <p:cNvSpPr/>
              <p:nvPr/>
            </p:nvSpPr>
            <p:spPr>
              <a:xfrm>
                <a:off x="5021190" y="1163208"/>
                <a:ext cx="34948" cy="49604"/>
              </a:xfrm>
              <a:custGeom>
                <a:avLst/>
                <a:gdLst>
                  <a:gd name="connsiteX0" fmla="*/ 34910 w 34948"/>
                  <a:gd name="connsiteY0" fmla="*/ 47608 h 49604"/>
                  <a:gd name="connsiteX1" fmla="*/ 926 w 34948"/>
                  <a:gd name="connsiteY1" fmla="*/ 49098 h 49604"/>
                  <a:gd name="connsiteX2" fmla="*/ 926 w 34948"/>
                  <a:gd name="connsiteY2" fmla="*/ -50 h 49604"/>
                  <a:gd name="connsiteX3" fmla="*/ 34910 w 34948"/>
                  <a:gd name="connsiteY3" fmla="*/ -50 h 49604"/>
                  <a:gd name="connsiteX4" fmla="*/ 34910 w 34948"/>
                  <a:gd name="connsiteY4" fmla="*/ 47608 h 496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948" h="49604">
                    <a:moveTo>
                      <a:pt x="34910" y="47608"/>
                    </a:moveTo>
                    <a:cubicBezTo>
                      <a:pt x="23685" y="49531"/>
                      <a:pt x="12272" y="50032"/>
                      <a:pt x="926" y="49098"/>
                    </a:cubicBezTo>
                    <a:cubicBezTo>
                      <a:pt x="-361" y="32742"/>
                      <a:pt x="-361" y="16305"/>
                      <a:pt x="926" y="-50"/>
                    </a:cubicBezTo>
                    <a:cubicBezTo>
                      <a:pt x="12570" y="-50"/>
                      <a:pt x="23266" y="-50"/>
                      <a:pt x="34910" y="-50"/>
                    </a:cubicBezTo>
                    <a:cubicBezTo>
                      <a:pt x="33691" y="14708"/>
                      <a:pt x="34774" y="32444"/>
                      <a:pt x="34910" y="47608"/>
                    </a:cubicBezTo>
                    <a:close/>
                  </a:path>
                </a:pathLst>
              </a:custGeom>
              <a:solidFill>
                <a:srgbClr val="E3DED1"/>
              </a:solidFill>
              <a:ln w="13523" cap="flat">
                <a:noFill/>
                <a:prstDash val="solid"/>
                <a:miter/>
              </a:ln>
            </p:spPr>
            <p:txBody>
              <a:bodyPr rtlCol="0" anchor="ctr"/>
              <a:lstStyle/>
              <a:p>
                <a:endParaRPr lang="en-US" sz="1600"/>
              </a:p>
            </p:txBody>
          </p:sp>
          <p:grpSp>
            <p:nvGrpSpPr>
              <p:cNvPr id="74" name="Group 73">
                <a:extLst>
                  <a:ext uri="{FF2B5EF4-FFF2-40B4-BE49-F238E27FC236}">
                    <a16:creationId xmlns:a16="http://schemas.microsoft.com/office/drawing/2014/main" xmlns="" id="{501C4668-F6F6-5D4F-C40C-4643D438E67A}"/>
                  </a:ext>
                </a:extLst>
              </p:cNvPr>
              <p:cNvGrpSpPr/>
              <p:nvPr/>
            </p:nvGrpSpPr>
            <p:grpSpPr>
              <a:xfrm>
                <a:off x="4681121" y="946517"/>
                <a:ext cx="442069" cy="375390"/>
                <a:chOff x="4681121" y="946517"/>
                <a:chExt cx="442069" cy="375390"/>
              </a:xfrm>
            </p:grpSpPr>
            <p:sp>
              <p:nvSpPr>
                <p:cNvPr id="75" name="Freeform: Shape 74">
                  <a:extLst>
                    <a:ext uri="{FF2B5EF4-FFF2-40B4-BE49-F238E27FC236}">
                      <a16:creationId xmlns:a16="http://schemas.microsoft.com/office/drawing/2014/main" xmlns="" id="{296AE40C-620D-3026-9904-B69A529457D7}"/>
                    </a:ext>
                  </a:extLst>
                </p:cNvPr>
                <p:cNvSpPr/>
                <p:nvPr/>
              </p:nvSpPr>
              <p:spPr>
                <a:xfrm>
                  <a:off x="5057248" y="1077173"/>
                  <a:ext cx="65942" cy="61275"/>
                </a:xfrm>
                <a:custGeom>
                  <a:avLst/>
                  <a:gdLst>
                    <a:gd name="connsiteX0" fmla="*/ 51149 w 51149"/>
                    <a:gd name="connsiteY0" fmla="*/ 47530 h 47529"/>
                    <a:gd name="connsiteX1" fmla="*/ 0 w 51149"/>
                    <a:gd name="connsiteY1" fmla="*/ 47530 h 47529"/>
                    <a:gd name="connsiteX2" fmla="*/ 39338 w 51149"/>
                    <a:gd name="connsiteY2" fmla="*/ 0 h 47529"/>
                    <a:gd name="connsiteX3" fmla="*/ 51149 w 51149"/>
                    <a:gd name="connsiteY3" fmla="*/ 0 h 47529"/>
                    <a:gd name="connsiteX4" fmla="*/ 51149 w 51149"/>
                    <a:gd name="connsiteY4" fmla="*/ 47530 h 475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149" h="47529">
                      <a:moveTo>
                        <a:pt x="51149" y="47530"/>
                      </a:moveTo>
                      <a:lnTo>
                        <a:pt x="0" y="47530"/>
                      </a:lnTo>
                      <a:lnTo>
                        <a:pt x="39338" y="0"/>
                      </a:lnTo>
                      <a:lnTo>
                        <a:pt x="51149" y="0"/>
                      </a:lnTo>
                      <a:lnTo>
                        <a:pt x="51149" y="47530"/>
                      </a:lnTo>
                      <a:close/>
                    </a:path>
                  </a:pathLst>
                </a:custGeom>
                <a:solidFill>
                  <a:srgbClr val="FFFFFF"/>
                </a:solidFill>
                <a:ln w="9525" cap="flat">
                  <a:noFill/>
                  <a:prstDash val="solid"/>
                  <a:miter/>
                </a:ln>
              </p:spPr>
              <p:txBody>
                <a:bodyPr rtlCol="0" anchor="ctr"/>
                <a:lstStyle/>
                <a:p>
                  <a:endParaRPr lang="en-US" sz="1600"/>
                </a:p>
              </p:txBody>
            </p:sp>
            <p:sp>
              <p:nvSpPr>
                <p:cNvPr id="76" name="Freeform: Shape 75">
                  <a:extLst>
                    <a:ext uri="{FF2B5EF4-FFF2-40B4-BE49-F238E27FC236}">
                      <a16:creationId xmlns:a16="http://schemas.microsoft.com/office/drawing/2014/main" xmlns="" id="{EC113E3B-4912-40B0-B042-F34E192C8713}"/>
                    </a:ext>
                  </a:extLst>
                </p:cNvPr>
                <p:cNvSpPr/>
                <p:nvPr/>
              </p:nvSpPr>
              <p:spPr>
                <a:xfrm>
                  <a:off x="4996464" y="1077173"/>
                  <a:ext cx="65942" cy="61275"/>
                </a:xfrm>
                <a:custGeom>
                  <a:avLst/>
                  <a:gdLst>
                    <a:gd name="connsiteX0" fmla="*/ 51149 w 51149"/>
                    <a:gd name="connsiteY0" fmla="*/ 47530 h 47529"/>
                    <a:gd name="connsiteX1" fmla="*/ 0 w 51149"/>
                    <a:gd name="connsiteY1" fmla="*/ 47530 h 47529"/>
                    <a:gd name="connsiteX2" fmla="*/ 39338 w 51149"/>
                    <a:gd name="connsiteY2" fmla="*/ 0 h 47529"/>
                    <a:gd name="connsiteX3" fmla="*/ 51149 w 51149"/>
                    <a:gd name="connsiteY3" fmla="*/ 0 h 47529"/>
                    <a:gd name="connsiteX4" fmla="*/ 51149 w 51149"/>
                    <a:gd name="connsiteY4" fmla="*/ 47530 h 475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149" h="47529">
                      <a:moveTo>
                        <a:pt x="51149" y="47530"/>
                      </a:moveTo>
                      <a:lnTo>
                        <a:pt x="0" y="47530"/>
                      </a:lnTo>
                      <a:lnTo>
                        <a:pt x="39338" y="0"/>
                      </a:lnTo>
                      <a:lnTo>
                        <a:pt x="51149" y="0"/>
                      </a:lnTo>
                      <a:lnTo>
                        <a:pt x="51149" y="47530"/>
                      </a:lnTo>
                      <a:close/>
                    </a:path>
                  </a:pathLst>
                </a:custGeom>
                <a:solidFill>
                  <a:srgbClr val="FFFFFF"/>
                </a:solidFill>
                <a:ln w="9525" cap="flat">
                  <a:noFill/>
                  <a:prstDash val="solid"/>
                  <a:miter/>
                </a:ln>
              </p:spPr>
              <p:txBody>
                <a:bodyPr rtlCol="0" anchor="ctr"/>
                <a:lstStyle/>
                <a:p>
                  <a:endParaRPr lang="en-US" sz="1600"/>
                </a:p>
              </p:txBody>
            </p:sp>
            <p:sp>
              <p:nvSpPr>
                <p:cNvPr id="77" name="Freeform: Shape 76">
                  <a:extLst>
                    <a:ext uri="{FF2B5EF4-FFF2-40B4-BE49-F238E27FC236}">
                      <a16:creationId xmlns:a16="http://schemas.microsoft.com/office/drawing/2014/main" xmlns="" id="{E10712E0-CC19-9043-249D-F4811C638F77}"/>
                    </a:ext>
                  </a:extLst>
                </p:cNvPr>
                <p:cNvSpPr/>
                <p:nvPr/>
              </p:nvSpPr>
              <p:spPr>
                <a:xfrm>
                  <a:off x="4935680" y="1077173"/>
                  <a:ext cx="65818" cy="61275"/>
                </a:xfrm>
                <a:custGeom>
                  <a:avLst/>
                  <a:gdLst>
                    <a:gd name="connsiteX0" fmla="*/ 51054 w 51053"/>
                    <a:gd name="connsiteY0" fmla="*/ 47530 h 47529"/>
                    <a:gd name="connsiteX1" fmla="*/ 0 w 51053"/>
                    <a:gd name="connsiteY1" fmla="*/ 47530 h 47529"/>
                    <a:gd name="connsiteX2" fmla="*/ 39338 w 51053"/>
                    <a:gd name="connsiteY2" fmla="*/ 0 h 47529"/>
                    <a:gd name="connsiteX3" fmla="*/ 51054 w 51053"/>
                    <a:gd name="connsiteY3" fmla="*/ 0 h 47529"/>
                    <a:gd name="connsiteX4" fmla="*/ 51054 w 51053"/>
                    <a:gd name="connsiteY4" fmla="*/ 47530 h 475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053" h="47529">
                      <a:moveTo>
                        <a:pt x="51054" y="47530"/>
                      </a:moveTo>
                      <a:lnTo>
                        <a:pt x="0" y="47530"/>
                      </a:lnTo>
                      <a:lnTo>
                        <a:pt x="39338" y="0"/>
                      </a:lnTo>
                      <a:lnTo>
                        <a:pt x="51054" y="0"/>
                      </a:lnTo>
                      <a:lnTo>
                        <a:pt x="51054" y="47530"/>
                      </a:lnTo>
                      <a:close/>
                    </a:path>
                  </a:pathLst>
                </a:custGeom>
                <a:solidFill>
                  <a:srgbClr val="FFFFFF"/>
                </a:solidFill>
                <a:ln w="9525" cap="flat">
                  <a:noFill/>
                  <a:prstDash val="solid"/>
                  <a:miter/>
                </a:ln>
              </p:spPr>
              <p:txBody>
                <a:bodyPr rtlCol="0" anchor="ctr"/>
                <a:lstStyle/>
                <a:p>
                  <a:endParaRPr lang="en-US" sz="1600"/>
                </a:p>
              </p:txBody>
            </p:sp>
            <p:sp>
              <p:nvSpPr>
                <p:cNvPr id="78" name="Freeform: Shape 77">
                  <a:extLst>
                    <a:ext uri="{FF2B5EF4-FFF2-40B4-BE49-F238E27FC236}">
                      <a16:creationId xmlns:a16="http://schemas.microsoft.com/office/drawing/2014/main" xmlns="" id="{10809BC7-C4C2-3A26-DF75-469B85B6A9A2}"/>
                    </a:ext>
                  </a:extLst>
                </p:cNvPr>
                <p:cNvSpPr/>
                <p:nvPr/>
              </p:nvSpPr>
              <p:spPr>
                <a:xfrm>
                  <a:off x="4874771" y="1077173"/>
                  <a:ext cx="65942" cy="61275"/>
                </a:xfrm>
                <a:custGeom>
                  <a:avLst/>
                  <a:gdLst>
                    <a:gd name="connsiteX0" fmla="*/ 51149 w 51149"/>
                    <a:gd name="connsiteY0" fmla="*/ 47530 h 47529"/>
                    <a:gd name="connsiteX1" fmla="*/ 0 w 51149"/>
                    <a:gd name="connsiteY1" fmla="*/ 47530 h 47529"/>
                    <a:gd name="connsiteX2" fmla="*/ 39338 w 51149"/>
                    <a:gd name="connsiteY2" fmla="*/ 0 h 47529"/>
                    <a:gd name="connsiteX3" fmla="*/ 51149 w 51149"/>
                    <a:gd name="connsiteY3" fmla="*/ 0 h 47529"/>
                    <a:gd name="connsiteX4" fmla="*/ 51149 w 51149"/>
                    <a:gd name="connsiteY4" fmla="*/ 47530 h 475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149" h="47529">
                      <a:moveTo>
                        <a:pt x="51149" y="47530"/>
                      </a:moveTo>
                      <a:lnTo>
                        <a:pt x="0" y="47530"/>
                      </a:lnTo>
                      <a:lnTo>
                        <a:pt x="39338" y="0"/>
                      </a:lnTo>
                      <a:lnTo>
                        <a:pt x="51149" y="0"/>
                      </a:lnTo>
                      <a:lnTo>
                        <a:pt x="51149" y="47530"/>
                      </a:lnTo>
                      <a:close/>
                    </a:path>
                  </a:pathLst>
                </a:custGeom>
                <a:solidFill>
                  <a:srgbClr val="FFFFFF"/>
                </a:solidFill>
                <a:ln w="9525" cap="flat">
                  <a:noFill/>
                  <a:prstDash val="solid"/>
                  <a:miter/>
                </a:ln>
              </p:spPr>
              <p:txBody>
                <a:bodyPr rtlCol="0" anchor="ctr"/>
                <a:lstStyle/>
                <a:p>
                  <a:endParaRPr lang="en-US" sz="1600"/>
                </a:p>
              </p:txBody>
            </p:sp>
            <p:sp>
              <p:nvSpPr>
                <p:cNvPr id="79" name="Freeform: Shape 78">
                  <a:extLst>
                    <a:ext uri="{FF2B5EF4-FFF2-40B4-BE49-F238E27FC236}">
                      <a16:creationId xmlns:a16="http://schemas.microsoft.com/office/drawing/2014/main" xmlns="" id="{15012927-45BD-E66A-7B4A-3872422096A9}"/>
                    </a:ext>
                  </a:extLst>
                </p:cNvPr>
                <p:cNvSpPr/>
                <p:nvPr/>
              </p:nvSpPr>
              <p:spPr>
                <a:xfrm>
                  <a:off x="4813988" y="1077173"/>
                  <a:ext cx="65942" cy="61275"/>
                </a:xfrm>
                <a:custGeom>
                  <a:avLst/>
                  <a:gdLst>
                    <a:gd name="connsiteX0" fmla="*/ 51149 w 51149"/>
                    <a:gd name="connsiteY0" fmla="*/ 47530 h 47529"/>
                    <a:gd name="connsiteX1" fmla="*/ 0 w 51149"/>
                    <a:gd name="connsiteY1" fmla="*/ 47530 h 47529"/>
                    <a:gd name="connsiteX2" fmla="*/ 39338 w 51149"/>
                    <a:gd name="connsiteY2" fmla="*/ 0 h 47529"/>
                    <a:gd name="connsiteX3" fmla="*/ 51149 w 51149"/>
                    <a:gd name="connsiteY3" fmla="*/ 0 h 47529"/>
                    <a:gd name="connsiteX4" fmla="*/ 51149 w 51149"/>
                    <a:gd name="connsiteY4" fmla="*/ 47530 h 475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149" h="47529">
                      <a:moveTo>
                        <a:pt x="51149" y="47530"/>
                      </a:moveTo>
                      <a:lnTo>
                        <a:pt x="0" y="47530"/>
                      </a:lnTo>
                      <a:lnTo>
                        <a:pt x="39338" y="0"/>
                      </a:lnTo>
                      <a:lnTo>
                        <a:pt x="51149" y="0"/>
                      </a:lnTo>
                      <a:lnTo>
                        <a:pt x="51149" y="47530"/>
                      </a:lnTo>
                      <a:close/>
                    </a:path>
                  </a:pathLst>
                </a:custGeom>
                <a:solidFill>
                  <a:srgbClr val="FFFFFF"/>
                </a:solidFill>
                <a:ln w="9525" cap="flat">
                  <a:noFill/>
                  <a:prstDash val="solid"/>
                  <a:miter/>
                </a:ln>
              </p:spPr>
              <p:txBody>
                <a:bodyPr rtlCol="0" anchor="ctr"/>
                <a:lstStyle/>
                <a:p>
                  <a:endParaRPr lang="en-US" sz="1600"/>
                </a:p>
              </p:txBody>
            </p:sp>
            <p:sp>
              <p:nvSpPr>
                <p:cNvPr id="80" name="Freeform: Shape 79">
                  <a:extLst>
                    <a:ext uri="{FF2B5EF4-FFF2-40B4-BE49-F238E27FC236}">
                      <a16:creationId xmlns:a16="http://schemas.microsoft.com/office/drawing/2014/main" xmlns="" id="{475300E1-AFBE-6039-2058-328AF487C25D}"/>
                    </a:ext>
                  </a:extLst>
                </p:cNvPr>
                <p:cNvSpPr/>
                <p:nvPr/>
              </p:nvSpPr>
              <p:spPr>
                <a:xfrm>
                  <a:off x="4808707" y="1138449"/>
                  <a:ext cx="314483" cy="183458"/>
                </a:xfrm>
                <a:custGeom>
                  <a:avLst/>
                  <a:gdLst>
                    <a:gd name="connsiteX0" fmla="*/ -41 w 243935"/>
                    <a:gd name="connsiteY0" fmla="*/ -49 h 142303"/>
                    <a:gd name="connsiteX1" fmla="*/ 8055 w 243935"/>
                    <a:gd name="connsiteY1" fmla="*/ 142255 h 142303"/>
                    <a:gd name="connsiteX2" fmla="*/ 243894 w 243935"/>
                    <a:gd name="connsiteY2" fmla="*/ 142255 h 142303"/>
                    <a:gd name="connsiteX3" fmla="*/ 243894 w 243935"/>
                    <a:gd name="connsiteY3" fmla="*/ -49 h 142303"/>
                    <a:gd name="connsiteX4" fmla="*/ 40630 w 243935"/>
                    <a:gd name="connsiteY4" fmla="*/ 99297 h 142303"/>
                    <a:gd name="connsiteX5" fmla="*/ 24819 w 243935"/>
                    <a:gd name="connsiteY5" fmla="*/ 99297 h 142303"/>
                    <a:gd name="connsiteX6" fmla="*/ 24819 w 243935"/>
                    <a:gd name="connsiteY6" fmla="*/ 30717 h 142303"/>
                    <a:gd name="connsiteX7" fmla="*/ 41107 w 243935"/>
                    <a:gd name="connsiteY7" fmla="*/ 30717 h 142303"/>
                    <a:gd name="connsiteX8" fmla="*/ 77206 w 243935"/>
                    <a:gd name="connsiteY8" fmla="*/ 99297 h 142303"/>
                    <a:gd name="connsiteX9" fmla="*/ 60919 w 243935"/>
                    <a:gd name="connsiteY9" fmla="*/ 99297 h 142303"/>
                    <a:gd name="connsiteX10" fmla="*/ 60919 w 243935"/>
                    <a:gd name="connsiteY10" fmla="*/ 30717 h 142303"/>
                    <a:gd name="connsiteX11" fmla="*/ 77206 w 243935"/>
                    <a:gd name="connsiteY11" fmla="*/ 30717 h 142303"/>
                    <a:gd name="connsiteX12" fmla="*/ 113782 w 243935"/>
                    <a:gd name="connsiteY12" fmla="*/ 99297 h 142303"/>
                    <a:gd name="connsiteX13" fmla="*/ 97495 w 243935"/>
                    <a:gd name="connsiteY13" fmla="*/ 99297 h 142303"/>
                    <a:gd name="connsiteX14" fmla="*/ 97495 w 243935"/>
                    <a:gd name="connsiteY14" fmla="*/ 30717 h 142303"/>
                    <a:gd name="connsiteX15" fmla="*/ 113782 w 243935"/>
                    <a:gd name="connsiteY15" fmla="*/ 30717 h 142303"/>
                    <a:gd name="connsiteX16" fmla="*/ 150358 w 243935"/>
                    <a:gd name="connsiteY16" fmla="*/ 99297 h 142303"/>
                    <a:gd name="connsiteX17" fmla="*/ 134166 w 243935"/>
                    <a:gd name="connsiteY17" fmla="*/ 99297 h 142303"/>
                    <a:gd name="connsiteX18" fmla="*/ 134166 w 243935"/>
                    <a:gd name="connsiteY18" fmla="*/ 30717 h 142303"/>
                    <a:gd name="connsiteX19" fmla="*/ 150358 w 243935"/>
                    <a:gd name="connsiteY19" fmla="*/ 30717 h 142303"/>
                    <a:gd name="connsiteX20" fmla="*/ 186934 w 243935"/>
                    <a:gd name="connsiteY20" fmla="*/ 99297 h 142303"/>
                    <a:gd name="connsiteX21" fmla="*/ 170742 w 243935"/>
                    <a:gd name="connsiteY21" fmla="*/ 99297 h 142303"/>
                    <a:gd name="connsiteX22" fmla="*/ 170742 w 243935"/>
                    <a:gd name="connsiteY22" fmla="*/ 30717 h 142303"/>
                    <a:gd name="connsiteX23" fmla="*/ 186744 w 243935"/>
                    <a:gd name="connsiteY23" fmla="*/ 30717 h 142303"/>
                    <a:gd name="connsiteX24" fmla="*/ 223606 w 243935"/>
                    <a:gd name="connsiteY24" fmla="*/ 99297 h 142303"/>
                    <a:gd name="connsiteX25" fmla="*/ 207318 w 243935"/>
                    <a:gd name="connsiteY25" fmla="*/ 99297 h 142303"/>
                    <a:gd name="connsiteX26" fmla="*/ 207318 w 243935"/>
                    <a:gd name="connsiteY26" fmla="*/ 30717 h 142303"/>
                    <a:gd name="connsiteX27" fmla="*/ 223606 w 243935"/>
                    <a:gd name="connsiteY27" fmla="*/ 30717 h 142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243935" h="142303">
                      <a:moveTo>
                        <a:pt x="-41" y="-49"/>
                      </a:moveTo>
                      <a:lnTo>
                        <a:pt x="8055" y="142255"/>
                      </a:lnTo>
                      <a:lnTo>
                        <a:pt x="243894" y="142255"/>
                      </a:lnTo>
                      <a:lnTo>
                        <a:pt x="243894" y="-49"/>
                      </a:lnTo>
                      <a:close/>
                      <a:moveTo>
                        <a:pt x="40630" y="99297"/>
                      </a:moveTo>
                      <a:lnTo>
                        <a:pt x="24819" y="99297"/>
                      </a:lnTo>
                      <a:lnTo>
                        <a:pt x="24819" y="30717"/>
                      </a:lnTo>
                      <a:lnTo>
                        <a:pt x="41107" y="30717"/>
                      </a:lnTo>
                      <a:close/>
                      <a:moveTo>
                        <a:pt x="77206" y="99297"/>
                      </a:moveTo>
                      <a:lnTo>
                        <a:pt x="60919" y="99297"/>
                      </a:lnTo>
                      <a:lnTo>
                        <a:pt x="60919" y="30717"/>
                      </a:lnTo>
                      <a:lnTo>
                        <a:pt x="77206" y="30717"/>
                      </a:lnTo>
                      <a:close/>
                      <a:moveTo>
                        <a:pt x="113782" y="99297"/>
                      </a:moveTo>
                      <a:lnTo>
                        <a:pt x="97495" y="99297"/>
                      </a:lnTo>
                      <a:lnTo>
                        <a:pt x="97495" y="30717"/>
                      </a:lnTo>
                      <a:lnTo>
                        <a:pt x="113782" y="30717"/>
                      </a:lnTo>
                      <a:close/>
                      <a:moveTo>
                        <a:pt x="150358" y="99297"/>
                      </a:moveTo>
                      <a:lnTo>
                        <a:pt x="134166" y="99297"/>
                      </a:lnTo>
                      <a:lnTo>
                        <a:pt x="134166" y="30717"/>
                      </a:lnTo>
                      <a:lnTo>
                        <a:pt x="150358" y="30717"/>
                      </a:lnTo>
                      <a:close/>
                      <a:moveTo>
                        <a:pt x="186934" y="99297"/>
                      </a:moveTo>
                      <a:lnTo>
                        <a:pt x="170742" y="99297"/>
                      </a:lnTo>
                      <a:lnTo>
                        <a:pt x="170742" y="30717"/>
                      </a:lnTo>
                      <a:lnTo>
                        <a:pt x="186744" y="30717"/>
                      </a:lnTo>
                      <a:close/>
                      <a:moveTo>
                        <a:pt x="223606" y="99297"/>
                      </a:moveTo>
                      <a:lnTo>
                        <a:pt x="207318" y="99297"/>
                      </a:lnTo>
                      <a:lnTo>
                        <a:pt x="207318" y="30717"/>
                      </a:lnTo>
                      <a:lnTo>
                        <a:pt x="223606" y="30717"/>
                      </a:lnTo>
                      <a:close/>
                    </a:path>
                  </a:pathLst>
                </a:custGeom>
                <a:solidFill>
                  <a:srgbClr val="FFFFFF"/>
                </a:solidFill>
                <a:ln w="9525" cap="flat">
                  <a:noFill/>
                  <a:prstDash val="solid"/>
                  <a:miter/>
                </a:ln>
              </p:spPr>
              <p:txBody>
                <a:bodyPr rtlCol="0" anchor="ctr"/>
                <a:lstStyle/>
                <a:p>
                  <a:endParaRPr lang="en-US" sz="1600"/>
                </a:p>
              </p:txBody>
            </p:sp>
            <p:sp>
              <p:nvSpPr>
                <p:cNvPr id="81" name="Freeform: Shape 80">
                  <a:extLst>
                    <a:ext uri="{FF2B5EF4-FFF2-40B4-BE49-F238E27FC236}">
                      <a16:creationId xmlns:a16="http://schemas.microsoft.com/office/drawing/2014/main" xmlns="" id="{B2E61F3F-BAFE-11B0-C1CE-EB8C071030F1}"/>
                    </a:ext>
                  </a:extLst>
                </p:cNvPr>
                <p:cNvSpPr/>
                <p:nvPr/>
              </p:nvSpPr>
              <p:spPr>
                <a:xfrm>
                  <a:off x="4681121" y="946517"/>
                  <a:ext cx="104868" cy="375390"/>
                </a:xfrm>
                <a:custGeom>
                  <a:avLst/>
                  <a:gdLst>
                    <a:gd name="connsiteX0" fmla="*/ 81344 w 81343"/>
                    <a:gd name="connsiteY0" fmla="*/ 0 h 291179"/>
                    <a:gd name="connsiteX1" fmla="*/ 0 w 81343"/>
                    <a:gd name="connsiteY1" fmla="*/ 0 h 291179"/>
                    <a:gd name="connsiteX2" fmla="*/ 16288 w 81343"/>
                    <a:gd name="connsiteY2" fmla="*/ 44672 h 291179"/>
                    <a:gd name="connsiteX3" fmla="*/ 0 w 81343"/>
                    <a:gd name="connsiteY3" fmla="*/ 291179 h 291179"/>
                    <a:gd name="connsiteX4" fmla="*/ 81344 w 81343"/>
                    <a:gd name="connsiteY4" fmla="*/ 291179 h 291179"/>
                    <a:gd name="connsiteX5" fmla="*/ 65056 w 81343"/>
                    <a:gd name="connsiteY5" fmla="*/ 44672 h 291179"/>
                    <a:gd name="connsiteX6" fmla="*/ 81344 w 81343"/>
                    <a:gd name="connsiteY6" fmla="*/ 0 h 291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1343" h="291179">
                      <a:moveTo>
                        <a:pt x="81344" y="0"/>
                      </a:moveTo>
                      <a:lnTo>
                        <a:pt x="0" y="0"/>
                      </a:lnTo>
                      <a:lnTo>
                        <a:pt x="16288" y="44672"/>
                      </a:lnTo>
                      <a:lnTo>
                        <a:pt x="0" y="291179"/>
                      </a:lnTo>
                      <a:lnTo>
                        <a:pt x="81344" y="291179"/>
                      </a:lnTo>
                      <a:lnTo>
                        <a:pt x="65056" y="44672"/>
                      </a:lnTo>
                      <a:lnTo>
                        <a:pt x="81344" y="0"/>
                      </a:lnTo>
                      <a:close/>
                    </a:path>
                  </a:pathLst>
                </a:custGeom>
                <a:solidFill>
                  <a:srgbClr val="FFFFFF"/>
                </a:solidFill>
                <a:ln w="9525" cap="flat">
                  <a:noFill/>
                  <a:prstDash val="solid"/>
                  <a:miter/>
                </a:ln>
              </p:spPr>
              <p:txBody>
                <a:bodyPr rtlCol="0" anchor="ctr"/>
                <a:lstStyle/>
                <a:p>
                  <a:endParaRPr lang="en-US" sz="1600"/>
                </a:p>
              </p:txBody>
            </p:sp>
          </p:grpSp>
        </p:grpSp>
        <p:grpSp>
          <p:nvGrpSpPr>
            <p:cNvPr id="8" name="Group 7">
              <a:extLst>
                <a:ext uri="{FF2B5EF4-FFF2-40B4-BE49-F238E27FC236}">
                  <a16:creationId xmlns:a16="http://schemas.microsoft.com/office/drawing/2014/main" xmlns="" id="{22A4B740-7351-A9A3-F1BE-B47D12A1E527}"/>
                </a:ext>
              </a:extLst>
            </p:cNvPr>
            <p:cNvGrpSpPr/>
            <p:nvPr/>
          </p:nvGrpSpPr>
          <p:grpSpPr>
            <a:xfrm>
              <a:off x="1895171" y="625002"/>
              <a:ext cx="905509" cy="905510"/>
              <a:chOff x="1895171" y="625002"/>
              <a:chExt cx="905509" cy="905510"/>
            </a:xfrm>
          </p:grpSpPr>
          <p:sp>
            <p:nvSpPr>
              <p:cNvPr id="64" name="Freeform: Shape 63">
                <a:extLst>
                  <a:ext uri="{FF2B5EF4-FFF2-40B4-BE49-F238E27FC236}">
                    <a16:creationId xmlns:a16="http://schemas.microsoft.com/office/drawing/2014/main" xmlns="" id="{33F944D0-D9BE-4D75-830D-B3E035EAA3E4}"/>
                  </a:ext>
                </a:extLst>
              </p:cNvPr>
              <p:cNvSpPr/>
              <p:nvPr/>
            </p:nvSpPr>
            <p:spPr>
              <a:xfrm>
                <a:off x="1895171" y="625002"/>
                <a:ext cx="905509" cy="905510"/>
              </a:xfrm>
              <a:custGeom>
                <a:avLst/>
                <a:gdLst>
                  <a:gd name="connsiteX0" fmla="*/ 905510 w 905509"/>
                  <a:gd name="connsiteY0" fmla="*/ 452755 h 905510"/>
                  <a:gd name="connsiteX1" fmla="*/ 452755 w 905509"/>
                  <a:gd name="connsiteY1" fmla="*/ 905510 h 905510"/>
                  <a:gd name="connsiteX2" fmla="*/ 0 w 905509"/>
                  <a:gd name="connsiteY2" fmla="*/ 452755 h 905510"/>
                  <a:gd name="connsiteX3" fmla="*/ 452755 w 905509"/>
                  <a:gd name="connsiteY3" fmla="*/ 0 h 905510"/>
                  <a:gd name="connsiteX4" fmla="*/ 905510 w 905509"/>
                  <a:gd name="connsiteY4" fmla="*/ 452755 h 9055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05509" h="905510">
                    <a:moveTo>
                      <a:pt x="905510" y="452755"/>
                    </a:moveTo>
                    <a:cubicBezTo>
                      <a:pt x="905510" y="702805"/>
                      <a:pt x="702805" y="905510"/>
                      <a:pt x="452755" y="905510"/>
                    </a:cubicBezTo>
                    <a:cubicBezTo>
                      <a:pt x="202705" y="905510"/>
                      <a:pt x="0" y="702805"/>
                      <a:pt x="0" y="452755"/>
                    </a:cubicBezTo>
                    <a:cubicBezTo>
                      <a:pt x="0" y="202705"/>
                      <a:pt x="202705" y="0"/>
                      <a:pt x="452755" y="0"/>
                    </a:cubicBezTo>
                    <a:cubicBezTo>
                      <a:pt x="702805" y="0"/>
                      <a:pt x="905510" y="202705"/>
                      <a:pt x="905510" y="452755"/>
                    </a:cubicBezTo>
                    <a:close/>
                  </a:path>
                </a:pathLst>
              </a:custGeom>
              <a:solidFill>
                <a:srgbClr val="549E39"/>
              </a:solidFill>
              <a:ln w="13523" cap="flat">
                <a:noFill/>
                <a:prstDash val="solid"/>
                <a:miter/>
              </a:ln>
            </p:spPr>
            <p:txBody>
              <a:bodyPr rtlCol="0" anchor="ctr"/>
              <a:lstStyle/>
              <a:p>
                <a:endParaRPr lang="en-US" sz="1600"/>
              </a:p>
            </p:txBody>
          </p:sp>
          <p:sp>
            <p:nvSpPr>
              <p:cNvPr id="65" name="Freeform: Shape 64">
                <a:extLst>
                  <a:ext uri="{FF2B5EF4-FFF2-40B4-BE49-F238E27FC236}">
                    <a16:creationId xmlns:a16="http://schemas.microsoft.com/office/drawing/2014/main" xmlns="" id="{F1D62419-7AF3-2F87-ED62-C1C202E5160A}"/>
                  </a:ext>
                </a:extLst>
              </p:cNvPr>
              <p:cNvSpPr/>
              <p:nvPr/>
            </p:nvSpPr>
            <p:spPr>
              <a:xfrm>
                <a:off x="2507284" y="1147609"/>
                <a:ext cx="39578" cy="118614"/>
              </a:xfrm>
              <a:custGeom>
                <a:avLst/>
                <a:gdLst>
                  <a:gd name="connsiteX0" fmla="*/ 38548 w 39578"/>
                  <a:gd name="connsiteY0" fmla="*/ 118565 h 118614"/>
                  <a:gd name="connsiteX1" fmla="*/ -39 w 39578"/>
                  <a:gd name="connsiteY1" fmla="*/ 115045 h 118614"/>
                  <a:gd name="connsiteX2" fmla="*/ 1721 w 39578"/>
                  <a:gd name="connsiteY2" fmla="*/ 3210 h 118614"/>
                  <a:gd name="connsiteX3" fmla="*/ 36653 w 39578"/>
                  <a:gd name="connsiteY3" fmla="*/ 1450 h 118614"/>
                  <a:gd name="connsiteX4" fmla="*/ 37736 w 39578"/>
                  <a:gd name="connsiteY4" fmla="*/ 2262 h 118614"/>
                  <a:gd name="connsiteX5" fmla="*/ 37736 w 39578"/>
                  <a:gd name="connsiteY5" fmla="*/ 4970 h 118614"/>
                  <a:gd name="connsiteX6" fmla="*/ 39361 w 39578"/>
                  <a:gd name="connsiteY6" fmla="*/ 88643 h 118614"/>
                  <a:gd name="connsiteX7" fmla="*/ 38548 w 39578"/>
                  <a:gd name="connsiteY7" fmla="*/ 118565 h 1186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9578" h="118614">
                    <a:moveTo>
                      <a:pt x="38548" y="118565"/>
                    </a:moveTo>
                    <a:lnTo>
                      <a:pt x="-39" y="115045"/>
                    </a:lnTo>
                    <a:cubicBezTo>
                      <a:pt x="638" y="68740"/>
                      <a:pt x="1180" y="49650"/>
                      <a:pt x="1721" y="3210"/>
                    </a:cubicBezTo>
                    <a:cubicBezTo>
                      <a:pt x="13013" y="-432"/>
                      <a:pt x="25049" y="-1028"/>
                      <a:pt x="36653" y="1450"/>
                    </a:cubicBezTo>
                    <a:cubicBezTo>
                      <a:pt x="37113" y="1545"/>
                      <a:pt x="37506" y="1842"/>
                      <a:pt x="37736" y="2262"/>
                    </a:cubicBezTo>
                    <a:cubicBezTo>
                      <a:pt x="37952" y="3156"/>
                      <a:pt x="37952" y="4076"/>
                      <a:pt x="37736" y="4970"/>
                    </a:cubicBezTo>
                    <a:cubicBezTo>
                      <a:pt x="37736" y="41932"/>
                      <a:pt x="38819" y="51545"/>
                      <a:pt x="39361" y="88643"/>
                    </a:cubicBezTo>
                    <a:cubicBezTo>
                      <a:pt x="39902" y="98256"/>
                      <a:pt x="39090" y="108952"/>
                      <a:pt x="38548" y="118565"/>
                    </a:cubicBezTo>
                    <a:close/>
                  </a:path>
                </a:pathLst>
              </a:custGeom>
              <a:solidFill>
                <a:srgbClr val="E3DED1"/>
              </a:solidFill>
              <a:ln w="13523" cap="flat">
                <a:noFill/>
                <a:prstDash val="solid"/>
                <a:miter/>
              </a:ln>
            </p:spPr>
            <p:txBody>
              <a:bodyPr rtlCol="0" anchor="ctr"/>
              <a:lstStyle/>
              <a:p>
                <a:endParaRPr lang="en-US" sz="1600"/>
              </a:p>
            </p:txBody>
          </p:sp>
          <p:sp>
            <p:nvSpPr>
              <p:cNvPr id="66" name="Freeform: Shape 65">
                <a:extLst>
                  <a:ext uri="{FF2B5EF4-FFF2-40B4-BE49-F238E27FC236}">
                    <a16:creationId xmlns:a16="http://schemas.microsoft.com/office/drawing/2014/main" xmlns="" id="{9E52240E-E487-ABC5-4372-0E97A7B1BC0E}"/>
                  </a:ext>
                </a:extLst>
              </p:cNvPr>
              <p:cNvSpPr/>
              <p:nvPr/>
            </p:nvSpPr>
            <p:spPr>
              <a:xfrm>
                <a:off x="2400053" y="850432"/>
                <a:ext cx="254945" cy="314247"/>
              </a:xfrm>
              <a:custGeom>
                <a:avLst/>
                <a:gdLst>
                  <a:gd name="connsiteX0" fmla="*/ 148352 w 254945"/>
                  <a:gd name="connsiteY0" fmla="*/ 313115 h 314247"/>
                  <a:gd name="connsiteX1" fmla="*/ 254907 w 254945"/>
                  <a:gd name="connsiteY1" fmla="*/ 314062 h 314247"/>
                  <a:gd name="connsiteX2" fmla="*/ 192626 w 254945"/>
                  <a:gd name="connsiteY2" fmla="*/ 210216 h 314247"/>
                  <a:gd name="connsiteX3" fmla="*/ 229723 w 254945"/>
                  <a:gd name="connsiteY3" fmla="*/ 206289 h 314247"/>
                  <a:gd name="connsiteX4" fmla="*/ 151195 w 254945"/>
                  <a:gd name="connsiteY4" fmla="*/ 99329 h 314247"/>
                  <a:gd name="connsiteX5" fmla="*/ 193167 w 254945"/>
                  <a:gd name="connsiteY5" fmla="*/ 95944 h 314247"/>
                  <a:gd name="connsiteX6" fmla="*/ 127772 w 254945"/>
                  <a:gd name="connsiteY6" fmla="*/ -50 h 314247"/>
                  <a:gd name="connsiteX7" fmla="*/ 62513 w 254945"/>
                  <a:gd name="connsiteY7" fmla="*/ 95944 h 314247"/>
                  <a:gd name="connsiteX8" fmla="*/ 104349 w 254945"/>
                  <a:gd name="connsiteY8" fmla="*/ 99329 h 314247"/>
                  <a:gd name="connsiteX9" fmla="*/ 25821 w 254945"/>
                  <a:gd name="connsiteY9" fmla="*/ 206289 h 314247"/>
                  <a:gd name="connsiteX10" fmla="*/ 62919 w 254945"/>
                  <a:gd name="connsiteY10" fmla="*/ 210216 h 314247"/>
                  <a:gd name="connsiteX11" fmla="*/ -39 w 254945"/>
                  <a:gd name="connsiteY11" fmla="*/ 314198 h 314247"/>
                  <a:gd name="connsiteX12" fmla="*/ 106651 w 254945"/>
                  <a:gd name="connsiteY12" fmla="*/ 313250 h 3142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54945" h="314247">
                    <a:moveTo>
                      <a:pt x="148352" y="313115"/>
                    </a:moveTo>
                    <a:cubicBezTo>
                      <a:pt x="184502" y="314062"/>
                      <a:pt x="219433" y="313115"/>
                      <a:pt x="254907" y="314062"/>
                    </a:cubicBezTo>
                    <a:cubicBezTo>
                      <a:pt x="236425" y="278129"/>
                      <a:pt x="215615" y="243441"/>
                      <a:pt x="192626" y="210216"/>
                    </a:cubicBezTo>
                    <a:lnTo>
                      <a:pt x="229723" y="206289"/>
                    </a:lnTo>
                    <a:cubicBezTo>
                      <a:pt x="207492" y="167905"/>
                      <a:pt x="181158" y="132040"/>
                      <a:pt x="151195" y="99329"/>
                    </a:cubicBezTo>
                    <a:cubicBezTo>
                      <a:pt x="165249" y="99356"/>
                      <a:pt x="179289" y="98218"/>
                      <a:pt x="193167" y="95944"/>
                    </a:cubicBezTo>
                    <a:lnTo>
                      <a:pt x="127772" y="-50"/>
                    </a:lnTo>
                    <a:lnTo>
                      <a:pt x="62513" y="95944"/>
                    </a:lnTo>
                    <a:cubicBezTo>
                      <a:pt x="76336" y="98218"/>
                      <a:pt x="90336" y="99356"/>
                      <a:pt x="104349" y="99329"/>
                    </a:cubicBezTo>
                    <a:cubicBezTo>
                      <a:pt x="74387" y="132040"/>
                      <a:pt x="48053" y="167905"/>
                      <a:pt x="25821" y="206289"/>
                    </a:cubicBezTo>
                    <a:lnTo>
                      <a:pt x="62919" y="210216"/>
                    </a:lnTo>
                    <a:cubicBezTo>
                      <a:pt x="39739" y="243495"/>
                      <a:pt x="18713" y="278237"/>
                      <a:pt x="-39" y="314198"/>
                    </a:cubicBezTo>
                    <a:cubicBezTo>
                      <a:pt x="35434" y="314198"/>
                      <a:pt x="70365" y="314198"/>
                      <a:pt x="106651" y="313250"/>
                    </a:cubicBezTo>
                    <a:close/>
                  </a:path>
                </a:pathLst>
              </a:custGeom>
              <a:solidFill>
                <a:srgbClr val="E3DED1"/>
              </a:solidFill>
              <a:ln w="13523" cap="flat">
                <a:noFill/>
                <a:prstDash val="solid"/>
                <a:miter/>
              </a:ln>
            </p:spPr>
            <p:txBody>
              <a:bodyPr rtlCol="0" anchor="ctr"/>
              <a:lstStyle/>
              <a:p>
                <a:endParaRPr lang="en-US" sz="1600"/>
              </a:p>
            </p:txBody>
          </p:sp>
          <p:sp>
            <p:nvSpPr>
              <p:cNvPr id="67" name="Freeform: Shape 66">
                <a:extLst>
                  <a:ext uri="{FF2B5EF4-FFF2-40B4-BE49-F238E27FC236}">
                    <a16:creationId xmlns:a16="http://schemas.microsoft.com/office/drawing/2014/main" xmlns="" id="{770C705C-9201-314C-0D64-C57DA5A604D2}"/>
                  </a:ext>
                </a:extLst>
              </p:cNvPr>
              <p:cNvSpPr/>
              <p:nvPr/>
            </p:nvSpPr>
            <p:spPr>
              <a:xfrm>
                <a:off x="2144972" y="1163459"/>
                <a:ext cx="38225" cy="114815"/>
              </a:xfrm>
              <a:custGeom>
                <a:avLst/>
                <a:gdLst>
                  <a:gd name="connsiteX0" fmla="*/ 37330 w 38225"/>
                  <a:gd name="connsiteY0" fmla="*/ 114766 h 114815"/>
                  <a:gd name="connsiteX1" fmla="*/ -39 w 38225"/>
                  <a:gd name="connsiteY1" fmla="*/ 111381 h 114815"/>
                  <a:gd name="connsiteX2" fmla="*/ 1721 w 38225"/>
                  <a:gd name="connsiteY2" fmla="*/ 3066 h 114815"/>
                  <a:gd name="connsiteX3" fmla="*/ 35434 w 38225"/>
                  <a:gd name="connsiteY3" fmla="*/ 1441 h 114815"/>
                  <a:gd name="connsiteX4" fmla="*/ 36517 w 38225"/>
                  <a:gd name="connsiteY4" fmla="*/ 2118 h 114815"/>
                  <a:gd name="connsiteX5" fmla="*/ 36517 w 38225"/>
                  <a:gd name="connsiteY5" fmla="*/ 4691 h 114815"/>
                  <a:gd name="connsiteX6" fmla="*/ 38007 w 38225"/>
                  <a:gd name="connsiteY6" fmla="*/ 85927 h 114815"/>
                  <a:gd name="connsiteX7" fmla="*/ 37330 w 38225"/>
                  <a:gd name="connsiteY7" fmla="*/ 114766 h 1148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8225" h="114815">
                    <a:moveTo>
                      <a:pt x="37330" y="114766"/>
                    </a:moveTo>
                    <a:lnTo>
                      <a:pt x="-39" y="111381"/>
                    </a:lnTo>
                    <a:cubicBezTo>
                      <a:pt x="-39" y="66565"/>
                      <a:pt x="1180" y="48152"/>
                      <a:pt x="1721" y="3066"/>
                    </a:cubicBezTo>
                    <a:cubicBezTo>
                      <a:pt x="12620" y="-441"/>
                      <a:pt x="24251" y="-996"/>
                      <a:pt x="35434" y="1441"/>
                    </a:cubicBezTo>
                    <a:cubicBezTo>
                      <a:pt x="35908" y="1414"/>
                      <a:pt x="36341" y="1685"/>
                      <a:pt x="36517" y="2118"/>
                    </a:cubicBezTo>
                    <a:cubicBezTo>
                      <a:pt x="36666" y="2971"/>
                      <a:pt x="36666" y="3838"/>
                      <a:pt x="36517" y="4691"/>
                    </a:cubicBezTo>
                    <a:cubicBezTo>
                      <a:pt x="36517" y="40435"/>
                      <a:pt x="37465" y="49777"/>
                      <a:pt x="38007" y="85927"/>
                    </a:cubicBezTo>
                    <a:cubicBezTo>
                      <a:pt x="38548" y="95133"/>
                      <a:pt x="37736" y="105423"/>
                      <a:pt x="37330" y="114766"/>
                    </a:cubicBezTo>
                    <a:close/>
                  </a:path>
                </a:pathLst>
              </a:custGeom>
              <a:solidFill>
                <a:srgbClr val="E3DED1"/>
              </a:solidFill>
              <a:ln w="13523" cap="flat">
                <a:noFill/>
                <a:prstDash val="solid"/>
                <a:miter/>
              </a:ln>
            </p:spPr>
            <p:txBody>
              <a:bodyPr rtlCol="0" anchor="ctr"/>
              <a:lstStyle/>
              <a:p>
                <a:endParaRPr lang="en-US" sz="1600"/>
              </a:p>
            </p:txBody>
          </p:sp>
          <p:sp>
            <p:nvSpPr>
              <p:cNvPr id="68" name="Freeform: Shape 67">
                <a:extLst>
                  <a:ext uri="{FF2B5EF4-FFF2-40B4-BE49-F238E27FC236}">
                    <a16:creationId xmlns:a16="http://schemas.microsoft.com/office/drawing/2014/main" xmlns="" id="{CE7B9D6D-BCAA-546D-DA60-BD185D00DE82}"/>
                  </a:ext>
                </a:extLst>
              </p:cNvPr>
              <p:cNvSpPr/>
              <p:nvPr/>
            </p:nvSpPr>
            <p:spPr>
              <a:xfrm>
                <a:off x="2041396" y="876562"/>
                <a:ext cx="246280" cy="303416"/>
              </a:xfrm>
              <a:custGeom>
                <a:avLst/>
                <a:gdLst>
                  <a:gd name="connsiteX0" fmla="*/ 143207 w 246280"/>
                  <a:gd name="connsiteY0" fmla="*/ 302419 h 303416"/>
                  <a:gd name="connsiteX1" fmla="*/ 246241 w 246280"/>
                  <a:gd name="connsiteY1" fmla="*/ 303366 h 303416"/>
                  <a:gd name="connsiteX2" fmla="*/ 185721 w 246280"/>
                  <a:gd name="connsiteY2" fmla="*/ 203040 h 303416"/>
                  <a:gd name="connsiteX3" fmla="*/ 221600 w 246280"/>
                  <a:gd name="connsiteY3" fmla="*/ 199249 h 303416"/>
                  <a:gd name="connsiteX4" fmla="*/ 145644 w 246280"/>
                  <a:gd name="connsiteY4" fmla="*/ 95944 h 303416"/>
                  <a:gd name="connsiteX5" fmla="*/ 186262 w 246280"/>
                  <a:gd name="connsiteY5" fmla="*/ 92559 h 303416"/>
                  <a:gd name="connsiteX6" fmla="*/ 123169 w 246280"/>
                  <a:gd name="connsiteY6" fmla="*/ -50 h 303416"/>
                  <a:gd name="connsiteX7" fmla="*/ 60076 w 246280"/>
                  <a:gd name="connsiteY7" fmla="*/ 92559 h 303416"/>
                  <a:gd name="connsiteX8" fmla="*/ 100694 w 246280"/>
                  <a:gd name="connsiteY8" fmla="*/ 95944 h 303416"/>
                  <a:gd name="connsiteX9" fmla="*/ 24873 w 246280"/>
                  <a:gd name="connsiteY9" fmla="*/ 199249 h 303416"/>
                  <a:gd name="connsiteX10" fmla="*/ 60753 w 246280"/>
                  <a:gd name="connsiteY10" fmla="*/ 203040 h 303416"/>
                  <a:gd name="connsiteX11" fmla="*/ -39 w 246280"/>
                  <a:gd name="connsiteY11" fmla="*/ 303366 h 303416"/>
                  <a:gd name="connsiteX12" fmla="*/ 102860 w 246280"/>
                  <a:gd name="connsiteY12" fmla="*/ 302419 h 3034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46280" h="303416">
                    <a:moveTo>
                      <a:pt x="143207" y="302419"/>
                    </a:moveTo>
                    <a:cubicBezTo>
                      <a:pt x="178274" y="303366"/>
                      <a:pt x="211987" y="302419"/>
                      <a:pt x="246241" y="303366"/>
                    </a:cubicBezTo>
                    <a:cubicBezTo>
                      <a:pt x="228193" y="268692"/>
                      <a:pt x="207979" y="235182"/>
                      <a:pt x="185721" y="203040"/>
                    </a:cubicBezTo>
                    <a:lnTo>
                      <a:pt x="221600" y="199249"/>
                    </a:lnTo>
                    <a:cubicBezTo>
                      <a:pt x="200099" y="162165"/>
                      <a:pt x="174632" y="127531"/>
                      <a:pt x="145644" y="95944"/>
                    </a:cubicBezTo>
                    <a:cubicBezTo>
                      <a:pt x="159251" y="95971"/>
                      <a:pt x="172845" y="94847"/>
                      <a:pt x="186262" y="92559"/>
                    </a:cubicBezTo>
                    <a:lnTo>
                      <a:pt x="123169" y="-50"/>
                    </a:lnTo>
                    <a:lnTo>
                      <a:pt x="60076" y="92559"/>
                    </a:lnTo>
                    <a:cubicBezTo>
                      <a:pt x="73493" y="94847"/>
                      <a:pt x="87087" y="95971"/>
                      <a:pt x="100694" y="95944"/>
                    </a:cubicBezTo>
                    <a:cubicBezTo>
                      <a:pt x="71747" y="127531"/>
                      <a:pt x="46333" y="162165"/>
                      <a:pt x="24873" y="199249"/>
                    </a:cubicBezTo>
                    <a:lnTo>
                      <a:pt x="60753" y="203040"/>
                    </a:lnTo>
                    <a:cubicBezTo>
                      <a:pt x="38304" y="235115"/>
                      <a:pt x="17995" y="268624"/>
                      <a:pt x="-39" y="303366"/>
                    </a:cubicBezTo>
                    <a:cubicBezTo>
                      <a:pt x="34080" y="302689"/>
                      <a:pt x="67658" y="303366"/>
                      <a:pt x="102860" y="302419"/>
                    </a:cubicBezTo>
                    <a:close/>
                  </a:path>
                </a:pathLst>
              </a:custGeom>
              <a:solidFill>
                <a:srgbClr val="E3DED1"/>
              </a:solidFill>
              <a:ln w="13523" cap="flat">
                <a:noFill/>
                <a:prstDash val="solid"/>
                <a:miter/>
              </a:ln>
            </p:spPr>
            <p:txBody>
              <a:bodyPr rtlCol="0" anchor="ctr"/>
              <a:lstStyle/>
              <a:p>
                <a:endParaRPr lang="en-US" sz="1600"/>
              </a:p>
            </p:txBody>
          </p:sp>
          <p:sp>
            <p:nvSpPr>
              <p:cNvPr id="69" name="Freeform: Shape 68">
                <a:extLst>
                  <a:ext uri="{FF2B5EF4-FFF2-40B4-BE49-F238E27FC236}">
                    <a16:creationId xmlns:a16="http://schemas.microsoft.com/office/drawing/2014/main" xmlns="" id="{970C084C-525A-B2E6-0229-F633711FCB7E}"/>
                  </a:ext>
                </a:extLst>
              </p:cNvPr>
              <p:cNvSpPr/>
              <p:nvPr/>
            </p:nvSpPr>
            <p:spPr>
              <a:xfrm>
                <a:off x="2307308" y="1182279"/>
                <a:ext cx="57006" cy="111294"/>
              </a:xfrm>
              <a:custGeom>
                <a:avLst/>
                <a:gdLst>
                  <a:gd name="connsiteX0" fmla="*/ 55879 w 57006"/>
                  <a:gd name="connsiteY0" fmla="*/ 111245 h 111294"/>
                  <a:gd name="connsiteX1" fmla="*/ -39 w 57006"/>
                  <a:gd name="connsiteY1" fmla="*/ 108537 h 111294"/>
                  <a:gd name="connsiteX2" fmla="*/ 2534 w 57006"/>
                  <a:gd name="connsiteY2" fmla="*/ 2388 h 111294"/>
                  <a:gd name="connsiteX3" fmla="*/ 53035 w 57006"/>
                  <a:gd name="connsiteY3" fmla="*/ 1170 h 111294"/>
                  <a:gd name="connsiteX4" fmla="*/ 54660 w 57006"/>
                  <a:gd name="connsiteY4" fmla="*/ 1170 h 111294"/>
                  <a:gd name="connsiteX5" fmla="*/ 54660 w 57006"/>
                  <a:gd name="connsiteY5" fmla="*/ 3201 h 111294"/>
                  <a:gd name="connsiteX6" fmla="*/ 56962 w 57006"/>
                  <a:gd name="connsiteY6" fmla="*/ 87822 h 111294"/>
                  <a:gd name="connsiteX7" fmla="*/ 55879 w 57006"/>
                  <a:gd name="connsiteY7" fmla="*/ 111245 h 111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006" h="111294">
                    <a:moveTo>
                      <a:pt x="55879" y="111245"/>
                    </a:moveTo>
                    <a:lnTo>
                      <a:pt x="-39" y="108537"/>
                    </a:lnTo>
                    <a:cubicBezTo>
                      <a:pt x="773" y="73199"/>
                      <a:pt x="1721" y="37861"/>
                      <a:pt x="2534" y="2388"/>
                    </a:cubicBezTo>
                    <a:cubicBezTo>
                      <a:pt x="19228" y="-387"/>
                      <a:pt x="36233" y="-793"/>
                      <a:pt x="53035" y="1170"/>
                    </a:cubicBezTo>
                    <a:cubicBezTo>
                      <a:pt x="53563" y="967"/>
                      <a:pt x="54132" y="967"/>
                      <a:pt x="54660" y="1170"/>
                    </a:cubicBezTo>
                    <a:cubicBezTo>
                      <a:pt x="54917" y="1820"/>
                      <a:pt x="54917" y="2551"/>
                      <a:pt x="54660" y="3201"/>
                    </a:cubicBezTo>
                    <a:cubicBezTo>
                      <a:pt x="55472" y="31363"/>
                      <a:pt x="56149" y="59660"/>
                      <a:pt x="56962" y="87822"/>
                    </a:cubicBezTo>
                    <a:cubicBezTo>
                      <a:pt x="57016" y="95647"/>
                      <a:pt x="56664" y="103459"/>
                      <a:pt x="55879" y="111245"/>
                    </a:cubicBezTo>
                    <a:close/>
                  </a:path>
                </a:pathLst>
              </a:custGeom>
              <a:solidFill>
                <a:srgbClr val="E3DED1"/>
              </a:solidFill>
              <a:ln w="13523" cap="flat">
                <a:noFill/>
                <a:prstDash val="solid"/>
                <a:miter/>
              </a:ln>
            </p:spPr>
            <p:txBody>
              <a:bodyPr rtlCol="0" anchor="ctr"/>
              <a:lstStyle/>
              <a:p>
                <a:endParaRPr lang="en-US" sz="1600"/>
              </a:p>
            </p:txBody>
          </p:sp>
          <p:sp>
            <p:nvSpPr>
              <p:cNvPr id="70" name="Freeform: Shape 69">
                <a:extLst>
                  <a:ext uri="{FF2B5EF4-FFF2-40B4-BE49-F238E27FC236}">
                    <a16:creationId xmlns:a16="http://schemas.microsoft.com/office/drawing/2014/main" xmlns="" id="{FD232227-12C4-2FD2-992E-81DB48D09AB6}"/>
                  </a:ext>
                </a:extLst>
              </p:cNvPr>
              <p:cNvSpPr/>
              <p:nvPr/>
            </p:nvSpPr>
            <p:spPr>
              <a:xfrm>
                <a:off x="2186808" y="828633"/>
                <a:ext cx="303957" cy="373820"/>
              </a:xfrm>
              <a:custGeom>
                <a:avLst/>
                <a:gdLst>
                  <a:gd name="connsiteX0" fmla="*/ 177191 w 303957"/>
                  <a:gd name="connsiteY0" fmla="*/ 372552 h 373820"/>
                  <a:gd name="connsiteX1" fmla="*/ 303919 w 303957"/>
                  <a:gd name="connsiteY1" fmla="*/ 373771 h 373820"/>
                  <a:gd name="connsiteX2" fmla="*/ 229046 w 303957"/>
                  <a:gd name="connsiteY2" fmla="*/ 250021 h 373820"/>
                  <a:gd name="connsiteX3" fmla="*/ 273320 w 303957"/>
                  <a:gd name="connsiteY3" fmla="*/ 245418 h 373820"/>
                  <a:gd name="connsiteX4" fmla="*/ 179763 w 303957"/>
                  <a:gd name="connsiteY4" fmla="*/ 118148 h 373820"/>
                  <a:gd name="connsiteX5" fmla="*/ 229723 w 303957"/>
                  <a:gd name="connsiteY5" fmla="*/ 114086 h 373820"/>
                  <a:gd name="connsiteX6" fmla="*/ 152008 w 303957"/>
                  <a:gd name="connsiteY6" fmla="*/ -50 h 373820"/>
                  <a:gd name="connsiteX7" fmla="*/ 74292 w 303957"/>
                  <a:gd name="connsiteY7" fmla="*/ 114086 h 373820"/>
                  <a:gd name="connsiteX8" fmla="*/ 124117 w 303957"/>
                  <a:gd name="connsiteY8" fmla="*/ 118148 h 373820"/>
                  <a:gd name="connsiteX9" fmla="*/ 30695 w 303957"/>
                  <a:gd name="connsiteY9" fmla="*/ 245418 h 373820"/>
                  <a:gd name="connsiteX10" fmla="*/ 74833 w 303957"/>
                  <a:gd name="connsiteY10" fmla="*/ 250021 h 373820"/>
                  <a:gd name="connsiteX11" fmla="*/ -39 w 303957"/>
                  <a:gd name="connsiteY11" fmla="*/ 373771 h 373820"/>
                  <a:gd name="connsiteX12" fmla="*/ 126689 w 303957"/>
                  <a:gd name="connsiteY12" fmla="*/ 372552 h 3738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3957" h="373820">
                    <a:moveTo>
                      <a:pt x="177191" y="372552"/>
                    </a:moveTo>
                    <a:cubicBezTo>
                      <a:pt x="220246" y="373771"/>
                      <a:pt x="261812" y="372552"/>
                      <a:pt x="303919" y="373771"/>
                    </a:cubicBezTo>
                    <a:cubicBezTo>
                      <a:pt x="281687" y="330932"/>
                      <a:pt x="256680" y="289597"/>
                      <a:pt x="229046" y="250021"/>
                    </a:cubicBezTo>
                    <a:lnTo>
                      <a:pt x="273320" y="245418"/>
                    </a:lnTo>
                    <a:cubicBezTo>
                      <a:pt x="246783" y="199763"/>
                      <a:pt x="215412" y="157101"/>
                      <a:pt x="179763" y="118148"/>
                    </a:cubicBezTo>
                    <a:cubicBezTo>
                      <a:pt x="196498" y="118148"/>
                      <a:pt x="213205" y="116794"/>
                      <a:pt x="229723" y="114086"/>
                    </a:cubicBezTo>
                    <a:lnTo>
                      <a:pt x="152008" y="-50"/>
                    </a:lnTo>
                    <a:lnTo>
                      <a:pt x="74292" y="114086"/>
                    </a:lnTo>
                    <a:cubicBezTo>
                      <a:pt x="90756" y="116794"/>
                      <a:pt x="107423" y="118148"/>
                      <a:pt x="124117" y="118148"/>
                    </a:cubicBezTo>
                    <a:cubicBezTo>
                      <a:pt x="88468" y="157060"/>
                      <a:pt x="57138" y="199736"/>
                      <a:pt x="30695" y="245418"/>
                    </a:cubicBezTo>
                    <a:lnTo>
                      <a:pt x="74833" y="250021"/>
                    </a:lnTo>
                    <a:cubicBezTo>
                      <a:pt x="47200" y="289597"/>
                      <a:pt x="22193" y="330932"/>
                      <a:pt x="-39" y="373771"/>
                    </a:cubicBezTo>
                    <a:cubicBezTo>
                      <a:pt x="42068" y="372958"/>
                      <a:pt x="83634" y="373771"/>
                      <a:pt x="126689" y="372552"/>
                    </a:cubicBezTo>
                    <a:close/>
                  </a:path>
                </a:pathLst>
              </a:custGeom>
              <a:solidFill>
                <a:srgbClr val="E3DED1"/>
              </a:solidFill>
              <a:ln w="13523" cap="flat">
                <a:noFill/>
                <a:prstDash val="solid"/>
                <a:miter/>
              </a:ln>
            </p:spPr>
            <p:txBody>
              <a:bodyPr rtlCol="0" anchor="ctr"/>
              <a:lstStyle/>
              <a:p>
                <a:endParaRPr lang="en-US" sz="1600"/>
              </a:p>
            </p:txBody>
          </p:sp>
        </p:grpSp>
        <p:grpSp>
          <p:nvGrpSpPr>
            <p:cNvPr id="9" name="Group 8">
              <a:extLst>
                <a:ext uri="{FF2B5EF4-FFF2-40B4-BE49-F238E27FC236}">
                  <a16:creationId xmlns:a16="http://schemas.microsoft.com/office/drawing/2014/main" xmlns="" id="{06C09F38-285B-B87B-A871-EB01D45B4A43}"/>
                </a:ext>
              </a:extLst>
            </p:cNvPr>
            <p:cNvGrpSpPr/>
            <p:nvPr/>
          </p:nvGrpSpPr>
          <p:grpSpPr>
            <a:xfrm>
              <a:off x="4373441" y="3831336"/>
              <a:ext cx="905509" cy="905510"/>
              <a:chOff x="4373441" y="3831336"/>
              <a:chExt cx="905509" cy="905510"/>
            </a:xfrm>
          </p:grpSpPr>
          <p:sp>
            <p:nvSpPr>
              <p:cNvPr id="46" name="Freeform: Shape 45">
                <a:extLst>
                  <a:ext uri="{FF2B5EF4-FFF2-40B4-BE49-F238E27FC236}">
                    <a16:creationId xmlns:a16="http://schemas.microsoft.com/office/drawing/2014/main" xmlns="" id="{5A21405B-818E-7E89-2A28-B9A960DCA6E4}"/>
                  </a:ext>
                </a:extLst>
              </p:cNvPr>
              <p:cNvSpPr/>
              <p:nvPr/>
            </p:nvSpPr>
            <p:spPr>
              <a:xfrm>
                <a:off x="4373441" y="3831336"/>
                <a:ext cx="905509" cy="905510"/>
              </a:xfrm>
              <a:custGeom>
                <a:avLst/>
                <a:gdLst>
                  <a:gd name="connsiteX0" fmla="*/ 905510 w 905509"/>
                  <a:gd name="connsiteY0" fmla="*/ 452755 h 905510"/>
                  <a:gd name="connsiteX1" fmla="*/ 452755 w 905509"/>
                  <a:gd name="connsiteY1" fmla="*/ 905510 h 905510"/>
                  <a:gd name="connsiteX2" fmla="*/ 0 w 905509"/>
                  <a:gd name="connsiteY2" fmla="*/ 452755 h 905510"/>
                  <a:gd name="connsiteX3" fmla="*/ 452755 w 905509"/>
                  <a:gd name="connsiteY3" fmla="*/ 0 h 905510"/>
                  <a:gd name="connsiteX4" fmla="*/ 905510 w 905509"/>
                  <a:gd name="connsiteY4" fmla="*/ 452755 h 9055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05509" h="905510">
                    <a:moveTo>
                      <a:pt x="905510" y="452755"/>
                    </a:moveTo>
                    <a:cubicBezTo>
                      <a:pt x="905510" y="702805"/>
                      <a:pt x="702805" y="905510"/>
                      <a:pt x="452755" y="905510"/>
                    </a:cubicBezTo>
                    <a:cubicBezTo>
                      <a:pt x="202705" y="905510"/>
                      <a:pt x="0" y="702805"/>
                      <a:pt x="0" y="452755"/>
                    </a:cubicBezTo>
                    <a:cubicBezTo>
                      <a:pt x="0" y="202705"/>
                      <a:pt x="202705" y="0"/>
                      <a:pt x="452755" y="0"/>
                    </a:cubicBezTo>
                    <a:cubicBezTo>
                      <a:pt x="702805" y="0"/>
                      <a:pt x="905510" y="202705"/>
                      <a:pt x="905510" y="452755"/>
                    </a:cubicBezTo>
                    <a:close/>
                  </a:path>
                </a:pathLst>
              </a:custGeom>
              <a:solidFill>
                <a:srgbClr val="549E39"/>
              </a:solidFill>
              <a:ln w="13523" cap="flat">
                <a:noFill/>
                <a:prstDash val="solid"/>
                <a:miter/>
              </a:ln>
            </p:spPr>
            <p:txBody>
              <a:bodyPr rtlCol="0" anchor="ctr"/>
              <a:lstStyle/>
              <a:p>
                <a:endParaRPr lang="en-US" sz="1600"/>
              </a:p>
            </p:txBody>
          </p:sp>
          <p:grpSp>
            <p:nvGrpSpPr>
              <p:cNvPr id="47" name="Group 46">
                <a:extLst>
                  <a:ext uri="{FF2B5EF4-FFF2-40B4-BE49-F238E27FC236}">
                    <a16:creationId xmlns:a16="http://schemas.microsoft.com/office/drawing/2014/main" xmlns="" id="{22DA1D41-09CF-685E-44A2-23689672D1DC}"/>
                  </a:ext>
                </a:extLst>
              </p:cNvPr>
              <p:cNvGrpSpPr/>
              <p:nvPr/>
            </p:nvGrpSpPr>
            <p:grpSpPr>
              <a:xfrm>
                <a:off x="4576065" y="4039605"/>
                <a:ext cx="483793" cy="488972"/>
                <a:chOff x="4576065" y="4039605"/>
                <a:chExt cx="483793" cy="488972"/>
              </a:xfrm>
            </p:grpSpPr>
            <p:sp>
              <p:nvSpPr>
                <p:cNvPr id="48" name="Freeform: Shape 47">
                  <a:extLst>
                    <a:ext uri="{FF2B5EF4-FFF2-40B4-BE49-F238E27FC236}">
                      <a16:creationId xmlns:a16="http://schemas.microsoft.com/office/drawing/2014/main" xmlns="" id="{DB102395-AB48-6D39-67ED-68300386F761}"/>
                    </a:ext>
                  </a:extLst>
                </p:cNvPr>
                <p:cNvSpPr/>
                <p:nvPr/>
              </p:nvSpPr>
              <p:spPr>
                <a:xfrm>
                  <a:off x="4708129" y="4056563"/>
                  <a:ext cx="158762" cy="224108"/>
                </a:xfrm>
                <a:custGeom>
                  <a:avLst/>
                  <a:gdLst>
                    <a:gd name="connsiteX0" fmla="*/ 42 w 158762"/>
                    <a:gd name="connsiteY0" fmla="*/ 224059 h 224108"/>
                    <a:gd name="connsiteX1" fmla="*/ 6541 w 158762"/>
                    <a:gd name="connsiteY1" fmla="*/ 16230 h 224108"/>
                    <a:gd name="connsiteX2" fmla="*/ 9520 w 158762"/>
                    <a:gd name="connsiteY2" fmla="*/ 5399 h 224108"/>
                    <a:gd name="connsiteX3" fmla="*/ 26985 w 158762"/>
                    <a:gd name="connsiteY3" fmla="*/ 254 h 224108"/>
                    <a:gd name="connsiteX4" fmla="*/ 141528 w 158762"/>
                    <a:gd name="connsiteY4" fmla="*/ 3503 h 224108"/>
                    <a:gd name="connsiteX5" fmla="*/ 147079 w 158762"/>
                    <a:gd name="connsiteY5" fmla="*/ 4586 h 224108"/>
                    <a:gd name="connsiteX6" fmla="*/ 150600 w 158762"/>
                    <a:gd name="connsiteY6" fmla="*/ 10544 h 224108"/>
                    <a:gd name="connsiteX7" fmla="*/ 155338 w 158762"/>
                    <a:gd name="connsiteY7" fmla="*/ 56307 h 224108"/>
                    <a:gd name="connsiteX8" fmla="*/ 158723 w 158762"/>
                    <a:gd name="connsiteY8" fmla="*/ 218779 h 2241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8762" h="224108">
                      <a:moveTo>
                        <a:pt x="42" y="224059"/>
                      </a:moveTo>
                      <a:cubicBezTo>
                        <a:pt x="-499" y="154737"/>
                        <a:pt x="1667" y="85457"/>
                        <a:pt x="6541" y="16230"/>
                      </a:cubicBezTo>
                      <a:cubicBezTo>
                        <a:pt x="6487" y="12412"/>
                        <a:pt x="7516" y="8648"/>
                        <a:pt x="9520" y="5399"/>
                      </a:cubicBezTo>
                      <a:cubicBezTo>
                        <a:pt x="14231" y="1066"/>
                        <a:pt x="20676" y="-843"/>
                        <a:pt x="26985" y="254"/>
                      </a:cubicBezTo>
                      <a:lnTo>
                        <a:pt x="141528" y="3503"/>
                      </a:lnTo>
                      <a:cubicBezTo>
                        <a:pt x="143437" y="3354"/>
                        <a:pt x="145360" y="3734"/>
                        <a:pt x="147079" y="4586"/>
                      </a:cubicBezTo>
                      <a:cubicBezTo>
                        <a:pt x="148920" y="6089"/>
                        <a:pt x="150166" y="8201"/>
                        <a:pt x="150600" y="10544"/>
                      </a:cubicBezTo>
                      <a:cubicBezTo>
                        <a:pt x="154079" y="25545"/>
                        <a:pt x="155677" y="40913"/>
                        <a:pt x="155338" y="56307"/>
                      </a:cubicBezTo>
                      <a:cubicBezTo>
                        <a:pt x="156597" y="110464"/>
                        <a:pt x="157734" y="164621"/>
                        <a:pt x="158723" y="218779"/>
                      </a:cubicBezTo>
                    </a:path>
                  </a:pathLst>
                </a:custGeom>
                <a:noFill/>
                <a:ln w="10142" cap="flat">
                  <a:solidFill>
                    <a:srgbClr val="E4DBCF"/>
                  </a:solidFill>
                  <a:prstDash val="solid"/>
                  <a:miter/>
                </a:ln>
              </p:spPr>
              <p:txBody>
                <a:bodyPr rtlCol="0" anchor="ctr"/>
                <a:lstStyle/>
                <a:p>
                  <a:endParaRPr lang="en-US" sz="1600"/>
                </a:p>
              </p:txBody>
            </p:sp>
            <p:sp>
              <p:nvSpPr>
                <p:cNvPr id="49" name="Freeform: Shape 48">
                  <a:extLst>
                    <a:ext uri="{FF2B5EF4-FFF2-40B4-BE49-F238E27FC236}">
                      <a16:creationId xmlns:a16="http://schemas.microsoft.com/office/drawing/2014/main" xmlns="" id="{1984E8FA-2062-00BC-8D50-76FCB84E3CEC}"/>
                    </a:ext>
                  </a:extLst>
                </p:cNvPr>
                <p:cNvSpPr/>
                <p:nvPr/>
              </p:nvSpPr>
              <p:spPr>
                <a:xfrm>
                  <a:off x="4856330" y="4422564"/>
                  <a:ext cx="121041" cy="23903"/>
                </a:xfrm>
                <a:custGeom>
                  <a:avLst/>
                  <a:gdLst>
                    <a:gd name="connsiteX0" fmla="*/ 121003 w 121041"/>
                    <a:gd name="connsiteY0" fmla="*/ 23779 h 23903"/>
                    <a:gd name="connsiteX1" fmla="*/ -39 w 121041"/>
                    <a:gd name="connsiteY1" fmla="*/ -50 h 23903"/>
                    <a:gd name="connsiteX2" fmla="*/ 121003 w 121041"/>
                    <a:gd name="connsiteY2" fmla="*/ 23779 h 23903"/>
                  </a:gdLst>
                  <a:ahLst/>
                  <a:cxnLst>
                    <a:cxn ang="0">
                      <a:pos x="connsiteX0" y="connsiteY0"/>
                    </a:cxn>
                    <a:cxn ang="0">
                      <a:pos x="connsiteX1" y="connsiteY1"/>
                    </a:cxn>
                    <a:cxn ang="0">
                      <a:pos x="connsiteX2" y="connsiteY2"/>
                    </a:cxn>
                  </a:cxnLst>
                  <a:rect l="l" t="t" r="r" b="b"/>
                  <a:pathLst>
                    <a:path w="121041" h="23903">
                      <a:moveTo>
                        <a:pt x="121003" y="23779"/>
                      </a:moveTo>
                      <a:cubicBezTo>
                        <a:pt x="79410" y="24727"/>
                        <a:pt x="38102" y="16590"/>
                        <a:pt x="-39" y="-50"/>
                      </a:cubicBezTo>
                      <a:cubicBezTo>
                        <a:pt x="39347" y="12189"/>
                        <a:pt x="79924" y="20178"/>
                        <a:pt x="121003" y="23779"/>
                      </a:cubicBezTo>
                      <a:close/>
                    </a:path>
                  </a:pathLst>
                </a:custGeom>
                <a:solidFill>
                  <a:srgbClr val="B2AF3B"/>
                </a:solidFill>
                <a:ln w="13523" cap="flat">
                  <a:noFill/>
                  <a:prstDash val="solid"/>
                  <a:miter/>
                </a:ln>
              </p:spPr>
              <p:txBody>
                <a:bodyPr rtlCol="0" anchor="ctr"/>
                <a:lstStyle/>
                <a:p>
                  <a:endParaRPr lang="en-US" sz="1600"/>
                </a:p>
              </p:txBody>
            </p:sp>
            <p:sp>
              <p:nvSpPr>
                <p:cNvPr id="50" name="Freeform: Shape 49">
                  <a:extLst>
                    <a:ext uri="{FF2B5EF4-FFF2-40B4-BE49-F238E27FC236}">
                      <a16:creationId xmlns:a16="http://schemas.microsoft.com/office/drawing/2014/main" xmlns="" id="{A0CBC216-AD09-8D1C-4437-C25E5190233E}"/>
                    </a:ext>
                  </a:extLst>
                </p:cNvPr>
                <p:cNvSpPr/>
                <p:nvPr/>
              </p:nvSpPr>
              <p:spPr>
                <a:xfrm>
                  <a:off x="4836157" y="4431230"/>
                  <a:ext cx="136747" cy="31216"/>
                </a:xfrm>
                <a:custGeom>
                  <a:avLst/>
                  <a:gdLst>
                    <a:gd name="connsiteX0" fmla="*/ 136708 w 136747"/>
                    <a:gd name="connsiteY0" fmla="*/ 31090 h 31216"/>
                    <a:gd name="connsiteX1" fmla="*/ -39 w 136747"/>
                    <a:gd name="connsiteY1" fmla="*/ -50 h 31216"/>
                    <a:gd name="connsiteX2" fmla="*/ 136708 w 136747"/>
                    <a:gd name="connsiteY2" fmla="*/ 31090 h 31216"/>
                  </a:gdLst>
                  <a:ahLst/>
                  <a:cxnLst>
                    <a:cxn ang="0">
                      <a:pos x="connsiteX0" y="connsiteY0"/>
                    </a:cxn>
                    <a:cxn ang="0">
                      <a:pos x="connsiteX1" y="connsiteY1"/>
                    </a:cxn>
                    <a:cxn ang="0">
                      <a:pos x="connsiteX2" y="connsiteY2"/>
                    </a:cxn>
                  </a:cxnLst>
                  <a:rect l="l" t="t" r="r" b="b"/>
                  <a:pathLst>
                    <a:path w="136747" h="31216">
                      <a:moveTo>
                        <a:pt x="136708" y="31090"/>
                      </a:moveTo>
                      <a:cubicBezTo>
                        <a:pt x="89253" y="32187"/>
                        <a:pt x="42258" y="21491"/>
                        <a:pt x="-39" y="-50"/>
                      </a:cubicBezTo>
                      <a:cubicBezTo>
                        <a:pt x="43720" y="17117"/>
                        <a:pt x="89821" y="27624"/>
                        <a:pt x="136708" y="31090"/>
                      </a:cubicBezTo>
                      <a:close/>
                    </a:path>
                  </a:pathLst>
                </a:custGeom>
                <a:solidFill>
                  <a:srgbClr val="B2AF3B"/>
                </a:solidFill>
                <a:ln w="13523" cap="flat">
                  <a:noFill/>
                  <a:prstDash val="solid"/>
                  <a:miter/>
                </a:ln>
              </p:spPr>
              <p:txBody>
                <a:bodyPr rtlCol="0" anchor="ctr"/>
                <a:lstStyle/>
                <a:p>
                  <a:endParaRPr lang="en-US" sz="1600"/>
                </a:p>
              </p:txBody>
            </p:sp>
            <p:sp>
              <p:nvSpPr>
                <p:cNvPr id="51" name="Freeform: Shape 50">
                  <a:extLst>
                    <a:ext uri="{FF2B5EF4-FFF2-40B4-BE49-F238E27FC236}">
                      <a16:creationId xmlns:a16="http://schemas.microsoft.com/office/drawing/2014/main" xmlns="" id="{446E3769-6FF0-83F7-2F00-233852DBF5BB}"/>
                    </a:ext>
                  </a:extLst>
                </p:cNvPr>
                <p:cNvSpPr/>
                <p:nvPr/>
              </p:nvSpPr>
              <p:spPr>
                <a:xfrm>
                  <a:off x="4869057" y="4245741"/>
                  <a:ext cx="145818" cy="31817"/>
                </a:xfrm>
                <a:custGeom>
                  <a:avLst/>
                  <a:gdLst>
                    <a:gd name="connsiteX0" fmla="*/ 145780 w 145818"/>
                    <a:gd name="connsiteY0" fmla="*/ 31496 h 31817"/>
                    <a:gd name="connsiteX1" fmla="*/ -39 w 145818"/>
                    <a:gd name="connsiteY1" fmla="*/ -50 h 31817"/>
                    <a:gd name="connsiteX2" fmla="*/ 145780 w 145818"/>
                    <a:gd name="connsiteY2" fmla="*/ 31767 h 31817"/>
                  </a:gdLst>
                  <a:ahLst/>
                  <a:cxnLst>
                    <a:cxn ang="0">
                      <a:pos x="connsiteX0" y="connsiteY0"/>
                    </a:cxn>
                    <a:cxn ang="0">
                      <a:pos x="connsiteX1" y="connsiteY1"/>
                    </a:cxn>
                    <a:cxn ang="0">
                      <a:pos x="connsiteX2" y="connsiteY2"/>
                    </a:cxn>
                  </a:cxnLst>
                  <a:rect l="l" t="t" r="r" b="b"/>
                  <a:pathLst>
                    <a:path w="145818" h="31817">
                      <a:moveTo>
                        <a:pt x="145780" y="31496"/>
                      </a:moveTo>
                      <a:cubicBezTo>
                        <a:pt x="95468" y="31632"/>
                        <a:pt x="45724" y="20868"/>
                        <a:pt x="-39" y="-50"/>
                      </a:cubicBezTo>
                      <a:cubicBezTo>
                        <a:pt x="47051" y="16603"/>
                        <a:pt x="96036" y="27286"/>
                        <a:pt x="145780" y="31767"/>
                      </a:cubicBezTo>
                      <a:close/>
                    </a:path>
                  </a:pathLst>
                </a:custGeom>
                <a:solidFill>
                  <a:srgbClr val="B2AF3B"/>
                </a:solidFill>
                <a:ln w="13523" cap="flat">
                  <a:noFill/>
                  <a:prstDash val="solid"/>
                  <a:miter/>
                </a:ln>
              </p:spPr>
              <p:txBody>
                <a:bodyPr rtlCol="0" anchor="ctr"/>
                <a:lstStyle/>
                <a:p>
                  <a:endParaRPr lang="en-US" sz="1600"/>
                </a:p>
              </p:txBody>
            </p:sp>
            <p:sp>
              <p:nvSpPr>
                <p:cNvPr id="52" name="Freeform: Shape 51">
                  <a:extLst>
                    <a:ext uri="{FF2B5EF4-FFF2-40B4-BE49-F238E27FC236}">
                      <a16:creationId xmlns:a16="http://schemas.microsoft.com/office/drawing/2014/main" xmlns="" id="{A5B63AFB-32EF-9C2B-18D0-82623D14DBBF}"/>
                    </a:ext>
                  </a:extLst>
                </p:cNvPr>
                <p:cNvSpPr/>
                <p:nvPr/>
              </p:nvSpPr>
              <p:spPr>
                <a:xfrm>
                  <a:off x="4576065" y="4275798"/>
                  <a:ext cx="483793" cy="251466"/>
                </a:xfrm>
                <a:custGeom>
                  <a:avLst/>
                  <a:gdLst>
                    <a:gd name="connsiteX0" fmla="*/ 7951 w 483793"/>
                    <a:gd name="connsiteY0" fmla="*/ -50 h 251466"/>
                    <a:gd name="connsiteX1" fmla="*/ -38 w 483793"/>
                    <a:gd name="connsiteY1" fmla="*/ 8209 h 251466"/>
                    <a:gd name="connsiteX2" fmla="*/ 98 w 483793"/>
                    <a:gd name="connsiteY2" fmla="*/ 9563 h 251466"/>
                    <a:gd name="connsiteX3" fmla="*/ 61566 w 483793"/>
                    <a:gd name="connsiteY3" fmla="*/ 228629 h 251466"/>
                    <a:gd name="connsiteX4" fmla="*/ 70773 w 483793"/>
                    <a:gd name="connsiteY4" fmla="*/ 245147 h 251466"/>
                    <a:gd name="connsiteX5" fmla="*/ 96498 w 483793"/>
                    <a:gd name="connsiteY5" fmla="*/ 251104 h 251466"/>
                    <a:gd name="connsiteX6" fmla="*/ 407902 w 483793"/>
                    <a:gd name="connsiteY6" fmla="*/ 251104 h 251466"/>
                    <a:gd name="connsiteX7" fmla="*/ 483587 w 483793"/>
                    <a:gd name="connsiteY7" fmla="*/ 9563 h 251466"/>
                    <a:gd name="connsiteX8" fmla="*/ 477386 w 483793"/>
                    <a:gd name="connsiteY8" fmla="*/ 112 h 251466"/>
                    <a:gd name="connsiteX9" fmla="*/ 475734 w 483793"/>
                    <a:gd name="connsiteY9" fmla="*/ -50 h 2514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83793" h="251466">
                      <a:moveTo>
                        <a:pt x="7951" y="-50"/>
                      </a:moveTo>
                      <a:cubicBezTo>
                        <a:pt x="3469" y="18"/>
                        <a:pt x="-119" y="3714"/>
                        <a:pt x="-38" y="8209"/>
                      </a:cubicBezTo>
                      <a:cubicBezTo>
                        <a:pt x="-38" y="8656"/>
                        <a:pt x="17" y="9116"/>
                        <a:pt x="98" y="9563"/>
                      </a:cubicBezTo>
                      <a:cubicBezTo>
                        <a:pt x="13637" y="72385"/>
                        <a:pt x="42205" y="172035"/>
                        <a:pt x="61566" y="228629"/>
                      </a:cubicBezTo>
                      <a:cubicBezTo>
                        <a:pt x="63123" y="234857"/>
                        <a:pt x="66291" y="240557"/>
                        <a:pt x="70773" y="245147"/>
                      </a:cubicBezTo>
                      <a:cubicBezTo>
                        <a:pt x="78355" y="250157"/>
                        <a:pt x="87480" y="252269"/>
                        <a:pt x="96498" y="251104"/>
                      </a:cubicBezTo>
                      <a:lnTo>
                        <a:pt x="407902" y="251104"/>
                      </a:lnTo>
                      <a:cubicBezTo>
                        <a:pt x="439151" y="172603"/>
                        <a:pt x="464456" y="91868"/>
                        <a:pt x="483587" y="9563"/>
                      </a:cubicBezTo>
                      <a:cubicBezTo>
                        <a:pt x="484481" y="5244"/>
                        <a:pt x="481705" y="1020"/>
                        <a:pt x="477386" y="112"/>
                      </a:cubicBezTo>
                      <a:cubicBezTo>
                        <a:pt x="476844" y="4"/>
                        <a:pt x="476289" y="-50"/>
                        <a:pt x="475734" y="-50"/>
                      </a:cubicBezTo>
                      <a:close/>
                    </a:path>
                  </a:pathLst>
                </a:custGeom>
                <a:noFill/>
                <a:ln w="10142" cap="flat">
                  <a:solidFill>
                    <a:srgbClr val="E4DBCF"/>
                  </a:solidFill>
                  <a:prstDash val="solid"/>
                  <a:miter/>
                </a:ln>
              </p:spPr>
              <p:txBody>
                <a:bodyPr rtlCol="0" anchor="ctr"/>
                <a:lstStyle/>
                <a:p>
                  <a:endParaRPr lang="en-US" sz="1600"/>
                </a:p>
              </p:txBody>
            </p:sp>
            <p:sp>
              <p:nvSpPr>
                <p:cNvPr id="53" name="Freeform: Shape 52">
                  <a:extLst>
                    <a:ext uri="{FF2B5EF4-FFF2-40B4-BE49-F238E27FC236}">
                      <a16:creationId xmlns:a16="http://schemas.microsoft.com/office/drawing/2014/main" xmlns="" id="{B8E749D1-00D8-FA47-1511-F5A9BA717CA4}"/>
                    </a:ext>
                  </a:extLst>
                </p:cNvPr>
                <p:cNvSpPr/>
                <p:nvPr/>
              </p:nvSpPr>
              <p:spPr>
                <a:xfrm>
                  <a:off x="4815306" y="4277287"/>
                  <a:ext cx="1421" cy="249259"/>
                </a:xfrm>
                <a:custGeom>
                  <a:avLst/>
                  <a:gdLst>
                    <a:gd name="connsiteX0" fmla="*/ -39 w 1421"/>
                    <a:gd name="connsiteY0" fmla="*/ -50 h 249259"/>
                    <a:gd name="connsiteX1" fmla="*/ -39 w 1421"/>
                    <a:gd name="connsiteY1" fmla="*/ 249209 h 249259"/>
                  </a:gdLst>
                  <a:ahLst/>
                  <a:cxnLst>
                    <a:cxn ang="0">
                      <a:pos x="connsiteX0" y="connsiteY0"/>
                    </a:cxn>
                    <a:cxn ang="0">
                      <a:pos x="connsiteX1" y="connsiteY1"/>
                    </a:cxn>
                  </a:cxnLst>
                  <a:rect l="l" t="t" r="r" b="b"/>
                  <a:pathLst>
                    <a:path w="1421" h="249259">
                      <a:moveTo>
                        <a:pt x="-39" y="-50"/>
                      </a:moveTo>
                      <a:cubicBezTo>
                        <a:pt x="1857" y="82906"/>
                        <a:pt x="1857" y="165983"/>
                        <a:pt x="-39" y="249209"/>
                      </a:cubicBezTo>
                    </a:path>
                  </a:pathLst>
                </a:custGeom>
                <a:noFill/>
                <a:ln w="6761" cap="flat">
                  <a:solidFill>
                    <a:srgbClr val="E4DBCF"/>
                  </a:solidFill>
                  <a:prstDash val="solid"/>
                  <a:miter/>
                </a:ln>
              </p:spPr>
              <p:txBody>
                <a:bodyPr rtlCol="0" anchor="ctr"/>
                <a:lstStyle/>
                <a:p>
                  <a:endParaRPr lang="en-US" sz="1600"/>
                </a:p>
              </p:txBody>
            </p:sp>
            <p:sp>
              <p:nvSpPr>
                <p:cNvPr id="54" name="Freeform: Shape 53">
                  <a:extLst>
                    <a:ext uri="{FF2B5EF4-FFF2-40B4-BE49-F238E27FC236}">
                      <a16:creationId xmlns:a16="http://schemas.microsoft.com/office/drawing/2014/main" xmlns="" id="{1E1006D1-7225-B624-1B60-9E254B6FFC68}"/>
                    </a:ext>
                  </a:extLst>
                </p:cNvPr>
                <p:cNvSpPr/>
                <p:nvPr/>
              </p:nvSpPr>
              <p:spPr>
                <a:xfrm>
                  <a:off x="4858632" y="4272820"/>
                  <a:ext cx="15435" cy="251425"/>
                </a:xfrm>
                <a:custGeom>
                  <a:avLst/>
                  <a:gdLst>
                    <a:gd name="connsiteX0" fmla="*/ 15396 w 15435"/>
                    <a:gd name="connsiteY0" fmla="*/ -50 h 251425"/>
                    <a:gd name="connsiteX1" fmla="*/ -39 w 15435"/>
                    <a:gd name="connsiteY1" fmla="*/ 251375 h 251425"/>
                  </a:gdLst>
                  <a:ahLst/>
                  <a:cxnLst>
                    <a:cxn ang="0">
                      <a:pos x="connsiteX0" y="connsiteY0"/>
                    </a:cxn>
                    <a:cxn ang="0">
                      <a:pos x="connsiteX1" y="connsiteY1"/>
                    </a:cxn>
                  </a:cxnLst>
                  <a:rect l="l" t="t" r="r" b="b"/>
                  <a:pathLst>
                    <a:path w="15435" h="251425">
                      <a:moveTo>
                        <a:pt x="15396" y="-50"/>
                      </a:moveTo>
                      <a:cubicBezTo>
                        <a:pt x="13771" y="83894"/>
                        <a:pt x="8626" y="167702"/>
                        <a:pt x="-39" y="251375"/>
                      </a:cubicBezTo>
                    </a:path>
                  </a:pathLst>
                </a:custGeom>
                <a:noFill/>
                <a:ln w="6761" cap="flat">
                  <a:solidFill>
                    <a:srgbClr val="E4DBCF"/>
                  </a:solidFill>
                  <a:prstDash val="solid"/>
                  <a:miter/>
                </a:ln>
              </p:spPr>
              <p:txBody>
                <a:bodyPr rtlCol="0" anchor="ctr"/>
                <a:lstStyle/>
                <a:p>
                  <a:endParaRPr lang="en-US" sz="1600"/>
                </a:p>
              </p:txBody>
            </p:sp>
            <p:sp>
              <p:nvSpPr>
                <p:cNvPr id="55" name="Freeform: Shape 54">
                  <a:extLst>
                    <a:ext uri="{FF2B5EF4-FFF2-40B4-BE49-F238E27FC236}">
                      <a16:creationId xmlns:a16="http://schemas.microsoft.com/office/drawing/2014/main" xmlns="" id="{AA4B8134-6928-0129-2679-0B201108C600}"/>
                    </a:ext>
                  </a:extLst>
                </p:cNvPr>
                <p:cNvSpPr/>
                <p:nvPr/>
              </p:nvSpPr>
              <p:spPr>
                <a:xfrm>
                  <a:off x="4900333" y="4277287"/>
                  <a:ext cx="35744" cy="251290"/>
                </a:xfrm>
                <a:custGeom>
                  <a:avLst/>
                  <a:gdLst>
                    <a:gd name="connsiteX0" fmla="*/ 35705 w 35744"/>
                    <a:gd name="connsiteY0" fmla="*/ -50 h 251290"/>
                    <a:gd name="connsiteX1" fmla="*/ -39 w 35744"/>
                    <a:gd name="connsiteY1" fmla="*/ 251240 h 251290"/>
                  </a:gdLst>
                  <a:ahLst/>
                  <a:cxnLst>
                    <a:cxn ang="0">
                      <a:pos x="connsiteX0" y="connsiteY0"/>
                    </a:cxn>
                    <a:cxn ang="0">
                      <a:pos x="connsiteX1" y="connsiteY1"/>
                    </a:cxn>
                  </a:cxnLst>
                  <a:rect l="l" t="t" r="r" b="b"/>
                  <a:pathLst>
                    <a:path w="35744" h="251290">
                      <a:moveTo>
                        <a:pt x="35705" y="-50"/>
                      </a:moveTo>
                      <a:cubicBezTo>
                        <a:pt x="27311" y="84300"/>
                        <a:pt x="13500" y="167567"/>
                        <a:pt x="-39" y="251240"/>
                      </a:cubicBezTo>
                    </a:path>
                  </a:pathLst>
                </a:custGeom>
                <a:noFill/>
                <a:ln w="6761" cap="flat">
                  <a:solidFill>
                    <a:srgbClr val="E4DBCF"/>
                  </a:solidFill>
                  <a:prstDash val="solid"/>
                  <a:miter/>
                </a:ln>
              </p:spPr>
              <p:txBody>
                <a:bodyPr rtlCol="0" anchor="ctr"/>
                <a:lstStyle/>
                <a:p>
                  <a:endParaRPr lang="en-US" sz="1600"/>
                </a:p>
              </p:txBody>
            </p:sp>
            <p:sp>
              <p:nvSpPr>
                <p:cNvPr id="56" name="Freeform: Shape 55">
                  <a:extLst>
                    <a:ext uri="{FF2B5EF4-FFF2-40B4-BE49-F238E27FC236}">
                      <a16:creationId xmlns:a16="http://schemas.microsoft.com/office/drawing/2014/main" xmlns="" id="{CB9B982F-1CEC-FC4F-0D0B-FC1B0C70F44B}"/>
                    </a:ext>
                  </a:extLst>
                </p:cNvPr>
                <p:cNvSpPr/>
                <p:nvPr/>
              </p:nvSpPr>
              <p:spPr>
                <a:xfrm>
                  <a:off x="4943659" y="4276204"/>
                  <a:ext cx="64447" cy="251289"/>
                </a:xfrm>
                <a:custGeom>
                  <a:avLst/>
                  <a:gdLst>
                    <a:gd name="connsiteX0" fmla="*/ 64408 w 64447"/>
                    <a:gd name="connsiteY0" fmla="*/ -50 h 251289"/>
                    <a:gd name="connsiteX1" fmla="*/ -39 w 64447"/>
                    <a:gd name="connsiteY1" fmla="*/ 251240 h 251289"/>
                  </a:gdLst>
                  <a:ahLst/>
                  <a:cxnLst>
                    <a:cxn ang="0">
                      <a:pos x="connsiteX0" y="connsiteY0"/>
                    </a:cxn>
                    <a:cxn ang="0">
                      <a:pos x="connsiteX1" y="connsiteY1"/>
                    </a:cxn>
                  </a:cxnLst>
                  <a:rect l="l" t="t" r="r" b="b"/>
                  <a:pathLst>
                    <a:path w="64447" h="251289">
                      <a:moveTo>
                        <a:pt x="64408" y="-50"/>
                      </a:moveTo>
                      <a:cubicBezTo>
                        <a:pt x="44736" y="84165"/>
                        <a:pt x="23249" y="167933"/>
                        <a:pt x="-39" y="251240"/>
                      </a:cubicBezTo>
                    </a:path>
                  </a:pathLst>
                </a:custGeom>
                <a:noFill/>
                <a:ln w="6761" cap="flat">
                  <a:solidFill>
                    <a:srgbClr val="E4DBCF"/>
                  </a:solidFill>
                  <a:prstDash val="solid"/>
                  <a:miter/>
                </a:ln>
              </p:spPr>
              <p:txBody>
                <a:bodyPr rtlCol="0" anchor="ctr"/>
                <a:lstStyle/>
                <a:p>
                  <a:endParaRPr lang="en-US" sz="1600"/>
                </a:p>
              </p:txBody>
            </p:sp>
            <p:sp>
              <p:nvSpPr>
                <p:cNvPr id="57" name="Freeform: Shape 56">
                  <a:extLst>
                    <a:ext uri="{FF2B5EF4-FFF2-40B4-BE49-F238E27FC236}">
                      <a16:creationId xmlns:a16="http://schemas.microsoft.com/office/drawing/2014/main" xmlns="" id="{865B96B0-E820-1DDD-DA42-6256D127627E}"/>
                    </a:ext>
                  </a:extLst>
                </p:cNvPr>
                <p:cNvSpPr/>
                <p:nvPr/>
              </p:nvSpPr>
              <p:spPr>
                <a:xfrm>
                  <a:off x="4752754" y="4272820"/>
                  <a:ext cx="15435" cy="251425"/>
                </a:xfrm>
                <a:custGeom>
                  <a:avLst/>
                  <a:gdLst>
                    <a:gd name="connsiteX0" fmla="*/ -39 w 15435"/>
                    <a:gd name="connsiteY0" fmla="*/ -50 h 251425"/>
                    <a:gd name="connsiteX1" fmla="*/ 15396 w 15435"/>
                    <a:gd name="connsiteY1" fmla="*/ 251375 h 251425"/>
                  </a:gdLst>
                  <a:ahLst/>
                  <a:cxnLst>
                    <a:cxn ang="0">
                      <a:pos x="connsiteX0" y="connsiteY0"/>
                    </a:cxn>
                    <a:cxn ang="0">
                      <a:pos x="connsiteX1" y="connsiteY1"/>
                    </a:cxn>
                  </a:cxnLst>
                  <a:rect l="l" t="t" r="r" b="b"/>
                  <a:pathLst>
                    <a:path w="15435" h="251425">
                      <a:moveTo>
                        <a:pt x="-39" y="-50"/>
                      </a:moveTo>
                      <a:cubicBezTo>
                        <a:pt x="1586" y="83894"/>
                        <a:pt x="6731" y="167702"/>
                        <a:pt x="15396" y="251375"/>
                      </a:cubicBezTo>
                    </a:path>
                  </a:pathLst>
                </a:custGeom>
                <a:noFill/>
                <a:ln w="6761" cap="flat">
                  <a:solidFill>
                    <a:srgbClr val="E4DBCF"/>
                  </a:solidFill>
                  <a:prstDash val="solid"/>
                  <a:miter/>
                </a:ln>
              </p:spPr>
              <p:txBody>
                <a:bodyPr rtlCol="0" anchor="ctr"/>
                <a:lstStyle/>
                <a:p>
                  <a:endParaRPr lang="en-US" sz="1600"/>
                </a:p>
              </p:txBody>
            </p:sp>
            <p:sp>
              <p:nvSpPr>
                <p:cNvPr id="58" name="Freeform: Shape 57">
                  <a:extLst>
                    <a:ext uri="{FF2B5EF4-FFF2-40B4-BE49-F238E27FC236}">
                      <a16:creationId xmlns:a16="http://schemas.microsoft.com/office/drawing/2014/main" xmlns="" id="{6CC898BD-C77A-37DB-9C7C-67F86239E3BE}"/>
                    </a:ext>
                  </a:extLst>
                </p:cNvPr>
                <p:cNvSpPr/>
                <p:nvPr/>
              </p:nvSpPr>
              <p:spPr>
                <a:xfrm>
                  <a:off x="4690203" y="4277287"/>
                  <a:ext cx="35744" cy="251290"/>
                </a:xfrm>
                <a:custGeom>
                  <a:avLst/>
                  <a:gdLst>
                    <a:gd name="connsiteX0" fmla="*/ -39 w 35744"/>
                    <a:gd name="connsiteY0" fmla="*/ -50 h 251290"/>
                    <a:gd name="connsiteX1" fmla="*/ 35705 w 35744"/>
                    <a:gd name="connsiteY1" fmla="*/ 251240 h 251290"/>
                  </a:gdLst>
                  <a:ahLst/>
                  <a:cxnLst>
                    <a:cxn ang="0">
                      <a:pos x="connsiteX0" y="connsiteY0"/>
                    </a:cxn>
                    <a:cxn ang="0">
                      <a:pos x="connsiteX1" y="connsiteY1"/>
                    </a:cxn>
                  </a:cxnLst>
                  <a:rect l="l" t="t" r="r" b="b"/>
                  <a:pathLst>
                    <a:path w="35744" h="251290">
                      <a:moveTo>
                        <a:pt x="-39" y="-50"/>
                      </a:moveTo>
                      <a:cubicBezTo>
                        <a:pt x="8355" y="84300"/>
                        <a:pt x="22166" y="167567"/>
                        <a:pt x="35705" y="251240"/>
                      </a:cubicBezTo>
                    </a:path>
                  </a:pathLst>
                </a:custGeom>
                <a:noFill/>
                <a:ln w="6761" cap="flat">
                  <a:solidFill>
                    <a:srgbClr val="E4DBCF"/>
                  </a:solidFill>
                  <a:prstDash val="solid"/>
                  <a:miter/>
                </a:ln>
              </p:spPr>
              <p:txBody>
                <a:bodyPr rtlCol="0" anchor="ctr"/>
                <a:lstStyle/>
                <a:p>
                  <a:endParaRPr lang="en-US" sz="1600"/>
                </a:p>
              </p:txBody>
            </p:sp>
            <p:sp>
              <p:nvSpPr>
                <p:cNvPr id="59" name="Freeform: Shape 58">
                  <a:extLst>
                    <a:ext uri="{FF2B5EF4-FFF2-40B4-BE49-F238E27FC236}">
                      <a16:creationId xmlns:a16="http://schemas.microsoft.com/office/drawing/2014/main" xmlns="" id="{894DECE9-C95D-EADA-4FC8-05B908C236F4}"/>
                    </a:ext>
                  </a:extLst>
                </p:cNvPr>
                <p:cNvSpPr/>
                <p:nvPr/>
              </p:nvSpPr>
              <p:spPr>
                <a:xfrm>
                  <a:off x="4618715" y="4276204"/>
                  <a:ext cx="64447" cy="251289"/>
                </a:xfrm>
                <a:custGeom>
                  <a:avLst/>
                  <a:gdLst>
                    <a:gd name="connsiteX0" fmla="*/ -39 w 64447"/>
                    <a:gd name="connsiteY0" fmla="*/ -50 h 251289"/>
                    <a:gd name="connsiteX1" fmla="*/ 64408 w 64447"/>
                    <a:gd name="connsiteY1" fmla="*/ 251240 h 251289"/>
                  </a:gdLst>
                  <a:ahLst/>
                  <a:cxnLst>
                    <a:cxn ang="0">
                      <a:pos x="connsiteX0" y="connsiteY0"/>
                    </a:cxn>
                    <a:cxn ang="0">
                      <a:pos x="connsiteX1" y="connsiteY1"/>
                    </a:cxn>
                  </a:cxnLst>
                  <a:rect l="l" t="t" r="r" b="b"/>
                  <a:pathLst>
                    <a:path w="64447" h="251289">
                      <a:moveTo>
                        <a:pt x="-39" y="-50"/>
                      </a:moveTo>
                      <a:cubicBezTo>
                        <a:pt x="19634" y="84165"/>
                        <a:pt x="41121" y="167933"/>
                        <a:pt x="64408" y="251240"/>
                      </a:cubicBezTo>
                    </a:path>
                  </a:pathLst>
                </a:custGeom>
                <a:noFill/>
                <a:ln w="6761" cap="flat">
                  <a:solidFill>
                    <a:srgbClr val="E4DBCF"/>
                  </a:solidFill>
                  <a:prstDash val="solid"/>
                  <a:miter/>
                </a:ln>
              </p:spPr>
              <p:txBody>
                <a:bodyPr rtlCol="0" anchor="ctr"/>
                <a:lstStyle/>
                <a:p>
                  <a:endParaRPr lang="en-US" sz="1600"/>
                </a:p>
              </p:txBody>
            </p:sp>
            <p:sp>
              <p:nvSpPr>
                <p:cNvPr id="60" name="Freeform: Shape 59">
                  <a:extLst>
                    <a:ext uri="{FF2B5EF4-FFF2-40B4-BE49-F238E27FC236}">
                      <a16:creationId xmlns:a16="http://schemas.microsoft.com/office/drawing/2014/main" xmlns="" id="{9FED07B8-23A6-6636-9F41-693CD54DB780}"/>
                    </a:ext>
                  </a:extLst>
                </p:cNvPr>
                <p:cNvSpPr/>
                <p:nvPr/>
              </p:nvSpPr>
              <p:spPr>
                <a:xfrm>
                  <a:off x="4588252" y="4337808"/>
                  <a:ext cx="456816" cy="4874"/>
                </a:xfrm>
                <a:custGeom>
                  <a:avLst/>
                  <a:gdLst>
                    <a:gd name="connsiteX0" fmla="*/ 0 w 456816"/>
                    <a:gd name="connsiteY0" fmla="*/ 0 h 4874"/>
                    <a:gd name="connsiteX1" fmla="*/ 456817 w 456816"/>
                    <a:gd name="connsiteY1" fmla="*/ 4874 h 4874"/>
                  </a:gdLst>
                  <a:ahLst/>
                  <a:cxnLst>
                    <a:cxn ang="0">
                      <a:pos x="connsiteX0" y="connsiteY0"/>
                    </a:cxn>
                    <a:cxn ang="0">
                      <a:pos x="connsiteX1" y="connsiteY1"/>
                    </a:cxn>
                  </a:cxnLst>
                  <a:rect l="l" t="t" r="r" b="b"/>
                  <a:pathLst>
                    <a:path w="456816" h="4874">
                      <a:moveTo>
                        <a:pt x="0" y="0"/>
                      </a:moveTo>
                      <a:lnTo>
                        <a:pt x="456817" y="4874"/>
                      </a:lnTo>
                    </a:path>
                  </a:pathLst>
                </a:custGeom>
                <a:ln w="6761" cap="flat">
                  <a:solidFill>
                    <a:srgbClr val="E4DBCF"/>
                  </a:solidFill>
                  <a:prstDash val="solid"/>
                  <a:miter/>
                </a:ln>
              </p:spPr>
              <p:txBody>
                <a:bodyPr rtlCol="0" anchor="ctr"/>
                <a:lstStyle/>
                <a:p>
                  <a:endParaRPr lang="en-US" sz="1600"/>
                </a:p>
              </p:txBody>
            </p:sp>
            <p:sp>
              <p:nvSpPr>
                <p:cNvPr id="61" name="Freeform: Shape 60">
                  <a:extLst>
                    <a:ext uri="{FF2B5EF4-FFF2-40B4-BE49-F238E27FC236}">
                      <a16:creationId xmlns:a16="http://schemas.microsoft.com/office/drawing/2014/main" xmlns="" id="{6920C48D-FB1F-94F0-2528-991315CD3B8F}"/>
                    </a:ext>
                  </a:extLst>
                </p:cNvPr>
                <p:cNvSpPr/>
                <p:nvPr/>
              </p:nvSpPr>
              <p:spPr>
                <a:xfrm>
                  <a:off x="4605988" y="4402932"/>
                  <a:ext cx="420531" cy="2301"/>
                </a:xfrm>
                <a:custGeom>
                  <a:avLst/>
                  <a:gdLst>
                    <a:gd name="connsiteX0" fmla="*/ 0 w 420531"/>
                    <a:gd name="connsiteY0" fmla="*/ 0 h 2301"/>
                    <a:gd name="connsiteX1" fmla="*/ 420532 w 420531"/>
                    <a:gd name="connsiteY1" fmla="*/ 2302 h 2301"/>
                  </a:gdLst>
                  <a:ahLst/>
                  <a:cxnLst>
                    <a:cxn ang="0">
                      <a:pos x="connsiteX0" y="connsiteY0"/>
                    </a:cxn>
                    <a:cxn ang="0">
                      <a:pos x="connsiteX1" y="connsiteY1"/>
                    </a:cxn>
                  </a:cxnLst>
                  <a:rect l="l" t="t" r="r" b="b"/>
                  <a:pathLst>
                    <a:path w="420531" h="2301">
                      <a:moveTo>
                        <a:pt x="0" y="0"/>
                      </a:moveTo>
                      <a:lnTo>
                        <a:pt x="420532" y="2302"/>
                      </a:lnTo>
                    </a:path>
                  </a:pathLst>
                </a:custGeom>
                <a:ln w="6761" cap="flat">
                  <a:solidFill>
                    <a:srgbClr val="E4DBCF"/>
                  </a:solidFill>
                  <a:prstDash val="solid"/>
                  <a:miter/>
                </a:ln>
              </p:spPr>
              <p:txBody>
                <a:bodyPr rtlCol="0" anchor="ctr"/>
                <a:lstStyle/>
                <a:p>
                  <a:endParaRPr lang="en-US" sz="1600"/>
                </a:p>
              </p:txBody>
            </p:sp>
            <p:sp>
              <p:nvSpPr>
                <p:cNvPr id="62" name="Freeform: Shape 61">
                  <a:extLst>
                    <a:ext uri="{FF2B5EF4-FFF2-40B4-BE49-F238E27FC236}">
                      <a16:creationId xmlns:a16="http://schemas.microsoft.com/office/drawing/2014/main" xmlns="" id="{E3852FA0-2E0C-CBE9-E7EB-2802A6F39C93}"/>
                    </a:ext>
                  </a:extLst>
                </p:cNvPr>
                <p:cNvSpPr/>
                <p:nvPr/>
              </p:nvSpPr>
              <p:spPr>
                <a:xfrm>
                  <a:off x="4623589" y="4468734"/>
                  <a:ext cx="380590" cy="2030"/>
                </a:xfrm>
                <a:custGeom>
                  <a:avLst/>
                  <a:gdLst>
                    <a:gd name="connsiteX0" fmla="*/ 0 w 380590"/>
                    <a:gd name="connsiteY0" fmla="*/ 0 h 2030"/>
                    <a:gd name="connsiteX1" fmla="*/ 380590 w 380590"/>
                    <a:gd name="connsiteY1" fmla="*/ 2031 h 2030"/>
                  </a:gdLst>
                  <a:ahLst/>
                  <a:cxnLst>
                    <a:cxn ang="0">
                      <a:pos x="connsiteX0" y="connsiteY0"/>
                    </a:cxn>
                    <a:cxn ang="0">
                      <a:pos x="connsiteX1" y="connsiteY1"/>
                    </a:cxn>
                  </a:cxnLst>
                  <a:rect l="l" t="t" r="r" b="b"/>
                  <a:pathLst>
                    <a:path w="380590" h="2030">
                      <a:moveTo>
                        <a:pt x="0" y="0"/>
                      </a:moveTo>
                      <a:lnTo>
                        <a:pt x="380590" y="2031"/>
                      </a:lnTo>
                    </a:path>
                  </a:pathLst>
                </a:custGeom>
                <a:ln w="6761" cap="flat">
                  <a:solidFill>
                    <a:srgbClr val="E4DBCF"/>
                  </a:solidFill>
                  <a:prstDash val="solid"/>
                  <a:miter/>
                </a:ln>
              </p:spPr>
              <p:txBody>
                <a:bodyPr rtlCol="0" anchor="ctr"/>
                <a:lstStyle/>
                <a:p>
                  <a:endParaRPr lang="en-US" sz="1600"/>
                </a:p>
              </p:txBody>
            </p:sp>
            <p:sp>
              <p:nvSpPr>
                <p:cNvPr id="63" name="Freeform: Shape 62">
                  <a:extLst>
                    <a:ext uri="{FF2B5EF4-FFF2-40B4-BE49-F238E27FC236}">
                      <a16:creationId xmlns:a16="http://schemas.microsoft.com/office/drawing/2014/main" xmlns="" id="{1999E05A-4C39-13ED-A2BE-2FC0BEC7F50F}"/>
                    </a:ext>
                  </a:extLst>
                </p:cNvPr>
                <p:cNvSpPr/>
                <p:nvPr/>
              </p:nvSpPr>
              <p:spPr>
                <a:xfrm>
                  <a:off x="4734129" y="4039605"/>
                  <a:ext cx="170401" cy="241067"/>
                </a:xfrm>
                <a:custGeom>
                  <a:avLst/>
                  <a:gdLst>
                    <a:gd name="connsiteX0" fmla="*/ 37 w 170401"/>
                    <a:gd name="connsiteY0" fmla="*/ 241017 h 241067"/>
                    <a:gd name="connsiteX1" fmla="*/ 7078 w 170401"/>
                    <a:gd name="connsiteY1" fmla="*/ 18024 h 241067"/>
                    <a:gd name="connsiteX2" fmla="*/ 21389 w 170401"/>
                    <a:gd name="connsiteY2" fmla="*/ 58 h 241067"/>
                    <a:gd name="connsiteX3" fmla="*/ 28876 w 170401"/>
                    <a:gd name="connsiteY3" fmla="*/ 965 h 241067"/>
                    <a:gd name="connsiteX4" fmla="*/ 151949 w 170401"/>
                    <a:gd name="connsiteY4" fmla="*/ 4350 h 241067"/>
                    <a:gd name="connsiteX5" fmla="*/ 157906 w 170401"/>
                    <a:gd name="connsiteY5" fmla="*/ 5568 h 241067"/>
                    <a:gd name="connsiteX6" fmla="*/ 161561 w 170401"/>
                    <a:gd name="connsiteY6" fmla="*/ 11932 h 241067"/>
                    <a:gd name="connsiteX7" fmla="*/ 166706 w 170401"/>
                    <a:gd name="connsiteY7" fmla="*/ 61080 h 241067"/>
                    <a:gd name="connsiteX8" fmla="*/ 170362 w 170401"/>
                    <a:gd name="connsiteY8" fmla="*/ 235331 h 2410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0401" h="241067">
                      <a:moveTo>
                        <a:pt x="37" y="241017"/>
                      </a:moveTo>
                      <a:cubicBezTo>
                        <a:pt x="-504" y="166551"/>
                        <a:pt x="1838" y="92220"/>
                        <a:pt x="7078" y="18024"/>
                      </a:cubicBezTo>
                      <a:cubicBezTo>
                        <a:pt x="6062" y="9102"/>
                        <a:pt x="12480" y="1060"/>
                        <a:pt x="21389" y="58"/>
                      </a:cubicBezTo>
                      <a:cubicBezTo>
                        <a:pt x="23921" y="-240"/>
                        <a:pt x="26493" y="85"/>
                        <a:pt x="28876" y="965"/>
                      </a:cubicBezTo>
                      <a:lnTo>
                        <a:pt x="151949" y="4350"/>
                      </a:lnTo>
                      <a:cubicBezTo>
                        <a:pt x="154007" y="4201"/>
                        <a:pt x="156065" y="4621"/>
                        <a:pt x="157906" y="5568"/>
                      </a:cubicBezTo>
                      <a:cubicBezTo>
                        <a:pt x="159828" y="7193"/>
                        <a:pt x="161115" y="9454"/>
                        <a:pt x="161561" y="11932"/>
                      </a:cubicBezTo>
                      <a:cubicBezTo>
                        <a:pt x="165380" y="28030"/>
                        <a:pt x="167113" y="44548"/>
                        <a:pt x="166706" y="61080"/>
                      </a:cubicBezTo>
                      <a:lnTo>
                        <a:pt x="170362" y="235331"/>
                      </a:lnTo>
                    </a:path>
                  </a:pathLst>
                </a:custGeom>
                <a:noFill/>
                <a:ln w="10142" cap="flat">
                  <a:solidFill>
                    <a:srgbClr val="E4DBCF"/>
                  </a:solidFill>
                  <a:prstDash val="solid"/>
                  <a:miter/>
                </a:ln>
              </p:spPr>
              <p:txBody>
                <a:bodyPr rtlCol="0" anchor="ctr"/>
                <a:lstStyle/>
                <a:p>
                  <a:endParaRPr lang="en-US" sz="1600"/>
                </a:p>
              </p:txBody>
            </p:sp>
          </p:grpSp>
        </p:grpSp>
        <p:grpSp>
          <p:nvGrpSpPr>
            <p:cNvPr id="10" name="Group 9">
              <a:extLst>
                <a:ext uri="{FF2B5EF4-FFF2-40B4-BE49-F238E27FC236}">
                  <a16:creationId xmlns:a16="http://schemas.microsoft.com/office/drawing/2014/main" xmlns="" id="{1C25AED7-A4AE-8D1F-F22A-F3A57097127B}"/>
                </a:ext>
              </a:extLst>
            </p:cNvPr>
            <p:cNvGrpSpPr/>
            <p:nvPr/>
          </p:nvGrpSpPr>
          <p:grpSpPr>
            <a:xfrm>
              <a:off x="2490765" y="4140127"/>
              <a:ext cx="905509" cy="905510"/>
              <a:chOff x="2490765" y="4140127"/>
              <a:chExt cx="905509" cy="905510"/>
            </a:xfrm>
          </p:grpSpPr>
          <p:sp>
            <p:nvSpPr>
              <p:cNvPr id="42" name="Freeform: Shape 41">
                <a:extLst>
                  <a:ext uri="{FF2B5EF4-FFF2-40B4-BE49-F238E27FC236}">
                    <a16:creationId xmlns:a16="http://schemas.microsoft.com/office/drawing/2014/main" xmlns="" id="{C1F6017C-120F-5D43-1D0F-220DBB48BEAE}"/>
                  </a:ext>
                </a:extLst>
              </p:cNvPr>
              <p:cNvSpPr/>
              <p:nvPr/>
            </p:nvSpPr>
            <p:spPr>
              <a:xfrm>
                <a:off x="2490765" y="4140127"/>
                <a:ext cx="905509" cy="905510"/>
              </a:xfrm>
              <a:custGeom>
                <a:avLst/>
                <a:gdLst>
                  <a:gd name="connsiteX0" fmla="*/ 905510 w 905509"/>
                  <a:gd name="connsiteY0" fmla="*/ 452755 h 905510"/>
                  <a:gd name="connsiteX1" fmla="*/ 452755 w 905509"/>
                  <a:gd name="connsiteY1" fmla="*/ 905510 h 905510"/>
                  <a:gd name="connsiteX2" fmla="*/ 0 w 905509"/>
                  <a:gd name="connsiteY2" fmla="*/ 452755 h 905510"/>
                  <a:gd name="connsiteX3" fmla="*/ 452755 w 905509"/>
                  <a:gd name="connsiteY3" fmla="*/ 0 h 905510"/>
                  <a:gd name="connsiteX4" fmla="*/ 905510 w 905509"/>
                  <a:gd name="connsiteY4" fmla="*/ 452755 h 9055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05509" h="905510">
                    <a:moveTo>
                      <a:pt x="905510" y="452755"/>
                    </a:moveTo>
                    <a:cubicBezTo>
                      <a:pt x="905510" y="702805"/>
                      <a:pt x="702805" y="905510"/>
                      <a:pt x="452755" y="905510"/>
                    </a:cubicBezTo>
                    <a:cubicBezTo>
                      <a:pt x="202705" y="905510"/>
                      <a:pt x="0" y="702805"/>
                      <a:pt x="0" y="452755"/>
                    </a:cubicBezTo>
                    <a:cubicBezTo>
                      <a:pt x="0" y="202705"/>
                      <a:pt x="202705" y="0"/>
                      <a:pt x="452755" y="0"/>
                    </a:cubicBezTo>
                    <a:cubicBezTo>
                      <a:pt x="702805" y="0"/>
                      <a:pt x="905510" y="202705"/>
                      <a:pt x="905510" y="452755"/>
                    </a:cubicBezTo>
                    <a:close/>
                  </a:path>
                </a:pathLst>
              </a:custGeom>
              <a:solidFill>
                <a:srgbClr val="8AB833"/>
              </a:solidFill>
              <a:ln w="13523" cap="flat">
                <a:noFill/>
                <a:prstDash val="solid"/>
                <a:miter/>
              </a:ln>
            </p:spPr>
            <p:txBody>
              <a:bodyPr rtlCol="0" anchor="ctr"/>
              <a:lstStyle/>
              <a:p>
                <a:endParaRPr lang="en-US" sz="1600"/>
              </a:p>
            </p:txBody>
          </p:sp>
          <p:sp>
            <p:nvSpPr>
              <p:cNvPr id="43" name="Freeform: Shape 42">
                <a:extLst>
                  <a:ext uri="{FF2B5EF4-FFF2-40B4-BE49-F238E27FC236}">
                    <a16:creationId xmlns:a16="http://schemas.microsoft.com/office/drawing/2014/main" xmlns="" id="{9BCDA66F-5413-E1D9-C5B0-5AA1D37B46A1}"/>
                  </a:ext>
                </a:extLst>
              </p:cNvPr>
              <p:cNvSpPr/>
              <p:nvPr/>
            </p:nvSpPr>
            <p:spPr>
              <a:xfrm>
                <a:off x="2863909" y="4517800"/>
                <a:ext cx="310321" cy="323528"/>
              </a:xfrm>
              <a:custGeom>
                <a:avLst/>
                <a:gdLst>
                  <a:gd name="connsiteX0" fmla="*/ 309470 w 310321"/>
                  <a:gd name="connsiteY0" fmla="*/ 188221 h 323528"/>
                  <a:gd name="connsiteX1" fmla="*/ 309470 w 310321"/>
                  <a:gd name="connsiteY1" fmla="*/ 129460 h 323528"/>
                  <a:gd name="connsiteX2" fmla="*/ 282391 w 310321"/>
                  <a:gd name="connsiteY2" fmla="*/ 131897 h 323528"/>
                  <a:gd name="connsiteX3" fmla="*/ 265603 w 310321"/>
                  <a:gd name="connsiteY3" fmla="*/ 92633 h 323528"/>
                  <a:gd name="connsiteX4" fmla="*/ 264655 w 310321"/>
                  <a:gd name="connsiteY4" fmla="*/ 90467 h 323528"/>
                  <a:gd name="connsiteX5" fmla="*/ 267498 w 310321"/>
                  <a:gd name="connsiteY5" fmla="*/ 86676 h 323528"/>
                  <a:gd name="connsiteX6" fmla="*/ 284693 w 310321"/>
                  <a:gd name="connsiteY6" fmla="*/ 66503 h 323528"/>
                  <a:gd name="connsiteX7" fmla="*/ 266279 w 310321"/>
                  <a:gd name="connsiteY7" fmla="*/ 46464 h 323528"/>
                  <a:gd name="connsiteX8" fmla="*/ 247460 w 310321"/>
                  <a:gd name="connsiteY8" fmla="*/ 31436 h 323528"/>
                  <a:gd name="connsiteX9" fmla="*/ 244617 w 310321"/>
                  <a:gd name="connsiteY9" fmla="*/ 31436 h 323528"/>
                  <a:gd name="connsiteX10" fmla="*/ 242044 w 310321"/>
                  <a:gd name="connsiteY10" fmla="*/ 33060 h 323528"/>
                  <a:gd name="connsiteX11" fmla="*/ 219840 w 310321"/>
                  <a:gd name="connsiteY11" fmla="*/ 51474 h 323528"/>
                  <a:gd name="connsiteX12" fmla="*/ 215101 w 310321"/>
                  <a:gd name="connsiteY12" fmla="*/ 46735 h 323528"/>
                  <a:gd name="connsiteX13" fmla="*/ 184773 w 310321"/>
                  <a:gd name="connsiteY13" fmla="*/ 33196 h 323528"/>
                  <a:gd name="connsiteX14" fmla="*/ 183013 w 310321"/>
                  <a:gd name="connsiteY14" fmla="*/ 1107 h 323528"/>
                  <a:gd name="connsiteX15" fmla="*/ 127231 w 310321"/>
                  <a:gd name="connsiteY15" fmla="*/ 1107 h 323528"/>
                  <a:gd name="connsiteX16" fmla="*/ 125471 w 310321"/>
                  <a:gd name="connsiteY16" fmla="*/ 33196 h 323528"/>
                  <a:gd name="connsiteX17" fmla="*/ 95143 w 310321"/>
                  <a:gd name="connsiteY17" fmla="*/ 46735 h 323528"/>
                  <a:gd name="connsiteX18" fmla="*/ 90404 w 310321"/>
                  <a:gd name="connsiteY18" fmla="*/ 51474 h 323528"/>
                  <a:gd name="connsiteX19" fmla="*/ 68199 w 310321"/>
                  <a:gd name="connsiteY19" fmla="*/ 33060 h 323528"/>
                  <a:gd name="connsiteX20" fmla="*/ 65627 w 310321"/>
                  <a:gd name="connsiteY20" fmla="*/ 31436 h 323528"/>
                  <a:gd name="connsiteX21" fmla="*/ 62919 w 310321"/>
                  <a:gd name="connsiteY21" fmla="*/ 31436 h 323528"/>
                  <a:gd name="connsiteX22" fmla="*/ 43964 w 310321"/>
                  <a:gd name="connsiteY22" fmla="*/ 46464 h 323528"/>
                  <a:gd name="connsiteX23" fmla="*/ 25686 w 310321"/>
                  <a:gd name="connsiteY23" fmla="*/ 66503 h 323528"/>
                  <a:gd name="connsiteX24" fmla="*/ 42881 w 310321"/>
                  <a:gd name="connsiteY24" fmla="*/ 86676 h 323528"/>
                  <a:gd name="connsiteX25" fmla="*/ 45724 w 310321"/>
                  <a:gd name="connsiteY25" fmla="*/ 90467 h 323528"/>
                  <a:gd name="connsiteX26" fmla="*/ 44641 w 310321"/>
                  <a:gd name="connsiteY26" fmla="*/ 92633 h 323528"/>
                  <a:gd name="connsiteX27" fmla="*/ 27852 w 310321"/>
                  <a:gd name="connsiteY27" fmla="*/ 131897 h 323528"/>
                  <a:gd name="connsiteX28" fmla="*/ 773 w 310321"/>
                  <a:gd name="connsiteY28" fmla="*/ 129460 h 323528"/>
                  <a:gd name="connsiteX29" fmla="*/ 773 w 310321"/>
                  <a:gd name="connsiteY29" fmla="*/ 188221 h 323528"/>
                  <a:gd name="connsiteX30" fmla="*/ 32185 w 310321"/>
                  <a:gd name="connsiteY30" fmla="*/ 188221 h 323528"/>
                  <a:gd name="connsiteX31" fmla="*/ 48432 w 310321"/>
                  <a:gd name="connsiteY31" fmla="*/ 228839 h 323528"/>
                  <a:gd name="connsiteX32" fmla="*/ 28664 w 310321"/>
                  <a:gd name="connsiteY32" fmla="*/ 251179 h 323528"/>
                  <a:gd name="connsiteX33" fmla="*/ 27581 w 310321"/>
                  <a:gd name="connsiteY33" fmla="*/ 252533 h 323528"/>
                  <a:gd name="connsiteX34" fmla="*/ 29206 w 310321"/>
                  <a:gd name="connsiteY34" fmla="*/ 256053 h 323528"/>
                  <a:gd name="connsiteX35" fmla="*/ 65898 w 310321"/>
                  <a:gd name="connsiteY35" fmla="*/ 289225 h 323528"/>
                  <a:gd name="connsiteX36" fmla="*/ 68335 w 310321"/>
                  <a:gd name="connsiteY36" fmla="*/ 290443 h 323528"/>
                  <a:gd name="connsiteX37" fmla="*/ 71043 w 310321"/>
                  <a:gd name="connsiteY37" fmla="*/ 288547 h 323528"/>
                  <a:gd name="connsiteX38" fmla="*/ 85259 w 310321"/>
                  <a:gd name="connsiteY38" fmla="*/ 269999 h 323528"/>
                  <a:gd name="connsiteX39" fmla="*/ 122221 w 310321"/>
                  <a:gd name="connsiteY39" fmla="*/ 292338 h 323528"/>
                  <a:gd name="connsiteX40" fmla="*/ 123304 w 310321"/>
                  <a:gd name="connsiteY40" fmla="*/ 318740 h 323528"/>
                  <a:gd name="connsiteX41" fmla="*/ 127637 w 310321"/>
                  <a:gd name="connsiteY41" fmla="*/ 321448 h 323528"/>
                  <a:gd name="connsiteX42" fmla="*/ 180846 w 310321"/>
                  <a:gd name="connsiteY42" fmla="*/ 322937 h 323528"/>
                  <a:gd name="connsiteX43" fmla="*/ 182065 w 310321"/>
                  <a:gd name="connsiteY43" fmla="*/ 322937 h 323528"/>
                  <a:gd name="connsiteX44" fmla="*/ 183690 w 310321"/>
                  <a:gd name="connsiteY44" fmla="*/ 316845 h 323528"/>
                  <a:gd name="connsiteX45" fmla="*/ 183690 w 310321"/>
                  <a:gd name="connsiteY45" fmla="*/ 298431 h 323528"/>
                  <a:gd name="connsiteX46" fmla="*/ 184502 w 310321"/>
                  <a:gd name="connsiteY46" fmla="*/ 293963 h 323528"/>
                  <a:gd name="connsiteX47" fmla="*/ 187887 w 310321"/>
                  <a:gd name="connsiteY47" fmla="*/ 292474 h 323528"/>
                  <a:gd name="connsiteX48" fmla="*/ 224985 w 310321"/>
                  <a:gd name="connsiteY48" fmla="*/ 270134 h 323528"/>
                  <a:gd name="connsiteX49" fmla="*/ 238524 w 310321"/>
                  <a:gd name="connsiteY49" fmla="*/ 288683 h 323528"/>
                  <a:gd name="connsiteX50" fmla="*/ 241232 w 310321"/>
                  <a:gd name="connsiteY50" fmla="*/ 290578 h 323528"/>
                  <a:gd name="connsiteX51" fmla="*/ 243669 w 310321"/>
                  <a:gd name="connsiteY51" fmla="*/ 289360 h 323528"/>
                  <a:gd name="connsiteX52" fmla="*/ 280360 w 310321"/>
                  <a:gd name="connsiteY52" fmla="*/ 256189 h 323528"/>
                  <a:gd name="connsiteX53" fmla="*/ 281985 w 310321"/>
                  <a:gd name="connsiteY53" fmla="*/ 252668 h 323528"/>
                  <a:gd name="connsiteX54" fmla="*/ 280902 w 310321"/>
                  <a:gd name="connsiteY54" fmla="*/ 251314 h 323528"/>
                  <a:gd name="connsiteX55" fmla="*/ 261135 w 310321"/>
                  <a:gd name="connsiteY55" fmla="*/ 228974 h 323528"/>
                  <a:gd name="connsiteX56" fmla="*/ 277382 w 310321"/>
                  <a:gd name="connsiteY56" fmla="*/ 188356 h 323528"/>
                  <a:gd name="connsiteX57" fmla="*/ 155122 w 310321"/>
                  <a:gd name="connsiteY57" fmla="*/ 214081 h 323528"/>
                  <a:gd name="connsiteX58" fmla="*/ 102725 w 310321"/>
                  <a:gd name="connsiteY58" fmla="*/ 161684 h 323528"/>
                  <a:gd name="connsiteX59" fmla="*/ 155122 w 310321"/>
                  <a:gd name="connsiteY59" fmla="*/ 109287 h 323528"/>
                  <a:gd name="connsiteX60" fmla="*/ 207519 w 310321"/>
                  <a:gd name="connsiteY60" fmla="*/ 161684 h 323528"/>
                  <a:gd name="connsiteX61" fmla="*/ 155122 w 310321"/>
                  <a:gd name="connsiteY61" fmla="*/ 214081 h 3235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Lst>
                <a:rect l="l" t="t" r="r" b="b"/>
                <a:pathLst>
                  <a:path w="310321" h="323528">
                    <a:moveTo>
                      <a:pt x="309470" y="188221"/>
                    </a:moveTo>
                    <a:cubicBezTo>
                      <a:pt x="310553" y="168643"/>
                      <a:pt x="310553" y="149038"/>
                      <a:pt x="309470" y="129460"/>
                    </a:cubicBezTo>
                    <a:cubicBezTo>
                      <a:pt x="300493" y="130720"/>
                      <a:pt x="291449" y="131532"/>
                      <a:pt x="282391" y="131897"/>
                    </a:cubicBezTo>
                    <a:cubicBezTo>
                      <a:pt x="279860" y="117708"/>
                      <a:pt x="274119" y="104277"/>
                      <a:pt x="265603" y="92633"/>
                    </a:cubicBezTo>
                    <a:cubicBezTo>
                      <a:pt x="265102" y="92011"/>
                      <a:pt x="264777" y="91266"/>
                      <a:pt x="264655" y="90467"/>
                    </a:cubicBezTo>
                    <a:cubicBezTo>
                      <a:pt x="264655" y="88842"/>
                      <a:pt x="266009" y="87624"/>
                      <a:pt x="267498" y="86676"/>
                    </a:cubicBezTo>
                    <a:cubicBezTo>
                      <a:pt x="274417" y="81057"/>
                      <a:pt x="280238" y="74220"/>
                      <a:pt x="284693" y="66503"/>
                    </a:cubicBezTo>
                    <a:cubicBezTo>
                      <a:pt x="278600" y="59733"/>
                      <a:pt x="272508" y="52963"/>
                      <a:pt x="266279" y="46464"/>
                    </a:cubicBezTo>
                    <a:cubicBezTo>
                      <a:pt x="261135" y="40182"/>
                      <a:pt x="254730" y="35064"/>
                      <a:pt x="247460" y="31436"/>
                    </a:cubicBezTo>
                    <a:cubicBezTo>
                      <a:pt x="246526" y="31232"/>
                      <a:pt x="245551" y="31232"/>
                      <a:pt x="244617" y="31436"/>
                    </a:cubicBezTo>
                    <a:cubicBezTo>
                      <a:pt x="243628" y="31747"/>
                      <a:pt x="242748" y="32302"/>
                      <a:pt x="242044" y="33060"/>
                    </a:cubicBezTo>
                    <a:cubicBezTo>
                      <a:pt x="235545" y="39424"/>
                      <a:pt x="226474" y="44975"/>
                      <a:pt x="219840" y="51474"/>
                    </a:cubicBezTo>
                    <a:cubicBezTo>
                      <a:pt x="218811" y="49429"/>
                      <a:pt x="217145" y="47764"/>
                      <a:pt x="215101" y="46735"/>
                    </a:cubicBezTo>
                    <a:cubicBezTo>
                      <a:pt x="205745" y="40683"/>
                      <a:pt x="195523" y="36120"/>
                      <a:pt x="184773" y="33196"/>
                    </a:cubicBezTo>
                    <a:cubicBezTo>
                      <a:pt x="184773" y="22770"/>
                      <a:pt x="183013" y="11533"/>
                      <a:pt x="183013" y="1107"/>
                    </a:cubicBezTo>
                    <a:cubicBezTo>
                      <a:pt x="164450" y="-436"/>
                      <a:pt x="145793" y="-436"/>
                      <a:pt x="127231" y="1107"/>
                    </a:cubicBezTo>
                    <a:cubicBezTo>
                      <a:pt x="127231" y="11533"/>
                      <a:pt x="125471" y="22770"/>
                      <a:pt x="125471" y="33196"/>
                    </a:cubicBezTo>
                    <a:cubicBezTo>
                      <a:pt x="114720" y="36120"/>
                      <a:pt x="104498" y="40697"/>
                      <a:pt x="95143" y="46735"/>
                    </a:cubicBezTo>
                    <a:cubicBezTo>
                      <a:pt x="93098" y="47764"/>
                      <a:pt x="91433" y="49429"/>
                      <a:pt x="90404" y="51474"/>
                    </a:cubicBezTo>
                    <a:cubicBezTo>
                      <a:pt x="83770" y="44975"/>
                      <a:pt x="74834" y="39424"/>
                      <a:pt x="68199" y="33060"/>
                    </a:cubicBezTo>
                    <a:cubicBezTo>
                      <a:pt x="67495" y="32302"/>
                      <a:pt x="66615" y="31747"/>
                      <a:pt x="65627" y="31436"/>
                    </a:cubicBezTo>
                    <a:cubicBezTo>
                      <a:pt x="64733" y="31232"/>
                      <a:pt x="63813" y="31232"/>
                      <a:pt x="62919" y="31436"/>
                    </a:cubicBezTo>
                    <a:cubicBezTo>
                      <a:pt x="55594" y="35023"/>
                      <a:pt x="49122" y="40142"/>
                      <a:pt x="43964" y="46464"/>
                    </a:cubicBezTo>
                    <a:cubicBezTo>
                      <a:pt x="37736" y="53099"/>
                      <a:pt x="31643" y="60004"/>
                      <a:pt x="25686" y="66503"/>
                    </a:cubicBezTo>
                    <a:cubicBezTo>
                      <a:pt x="30100" y="74247"/>
                      <a:pt x="35935" y="81098"/>
                      <a:pt x="42881" y="86676"/>
                    </a:cubicBezTo>
                    <a:cubicBezTo>
                      <a:pt x="44235" y="87624"/>
                      <a:pt x="45859" y="88842"/>
                      <a:pt x="45724" y="90467"/>
                    </a:cubicBezTo>
                    <a:cubicBezTo>
                      <a:pt x="45507" y="91252"/>
                      <a:pt x="45128" y="91983"/>
                      <a:pt x="44641" y="92633"/>
                    </a:cubicBezTo>
                    <a:cubicBezTo>
                      <a:pt x="36192" y="104304"/>
                      <a:pt x="30452" y="117722"/>
                      <a:pt x="27852" y="131897"/>
                    </a:cubicBezTo>
                    <a:cubicBezTo>
                      <a:pt x="18794" y="131532"/>
                      <a:pt x="9750" y="130720"/>
                      <a:pt x="773" y="129460"/>
                    </a:cubicBezTo>
                    <a:cubicBezTo>
                      <a:pt x="-310" y="149038"/>
                      <a:pt x="-310" y="168643"/>
                      <a:pt x="773" y="188221"/>
                    </a:cubicBezTo>
                    <a:lnTo>
                      <a:pt x="32185" y="188221"/>
                    </a:lnTo>
                    <a:cubicBezTo>
                      <a:pt x="33119" y="203155"/>
                      <a:pt x="38819" y="217385"/>
                      <a:pt x="48432" y="228839"/>
                    </a:cubicBezTo>
                    <a:cubicBezTo>
                      <a:pt x="41798" y="235744"/>
                      <a:pt x="34893" y="244274"/>
                      <a:pt x="28664" y="251179"/>
                    </a:cubicBezTo>
                    <a:cubicBezTo>
                      <a:pt x="28231" y="251572"/>
                      <a:pt x="27866" y="252018"/>
                      <a:pt x="27581" y="252533"/>
                    </a:cubicBezTo>
                    <a:cubicBezTo>
                      <a:pt x="27581" y="253887"/>
                      <a:pt x="27581" y="255105"/>
                      <a:pt x="29206" y="256053"/>
                    </a:cubicBezTo>
                    <a:cubicBezTo>
                      <a:pt x="40823" y="267778"/>
                      <a:pt x="53062" y="278853"/>
                      <a:pt x="65898" y="289225"/>
                    </a:cubicBezTo>
                    <a:cubicBezTo>
                      <a:pt x="66507" y="289942"/>
                      <a:pt x="67387" y="290375"/>
                      <a:pt x="68335" y="290443"/>
                    </a:cubicBezTo>
                    <a:cubicBezTo>
                      <a:pt x="69458" y="290199"/>
                      <a:pt x="70420" y="289509"/>
                      <a:pt x="71043" y="288547"/>
                    </a:cubicBezTo>
                    <a:lnTo>
                      <a:pt x="85259" y="269999"/>
                    </a:lnTo>
                    <a:cubicBezTo>
                      <a:pt x="96862" y="278569"/>
                      <a:pt x="109237" y="286056"/>
                      <a:pt x="122221" y="292338"/>
                    </a:cubicBezTo>
                    <a:cubicBezTo>
                      <a:pt x="122221" y="300868"/>
                      <a:pt x="123034" y="310210"/>
                      <a:pt x="123304" y="318740"/>
                    </a:cubicBezTo>
                    <a:cubicBezTo>
                      <a:pt x="123304" y="320094"/>
                      <a:pt x="126283" y="321177"/>
                      <a:pt x="127637" y="321448"/>
                    </a:cubicBezTo>
                    <a:cubicBezTo>
                      <a:pt x="145292" y="323506"/>
                      <a:pt x="163096" y="323994"/>
                      <a:pt x="180846" y="322937"/>
                    </a:cubicBezTo>
                    <a:cubicBezTo>
                      <a:pt x="180846" y="322937"/>
                      <a:pt x="181659" y="322937"/>
                      <a:pt x="182065" y="322937"/>
                    </a:cubicBezTo>
                    <a:cubicBezTo>
                      <a:pt x="183432" y="321218"/>
                      <a:pt x="184028" y="319011"/>
                      <a:pt x="183690" y="316845"/>
                    </a:cubicBezTo>
                    <a:lnTo>
                      <a:pt x="183690" y="298431"/>
                    </a:lnTo>
                    <a:cubicBezTo>
                      <a:pt x="183554" y="296901"/>
                      <a:pt x="183839" y="295358"/>
                      <a:pt x="184502" y="293963"/>
                    </a:cubicBezTo>
                    <a:cubicBezTo>
                      <a:pt x="185314" y="292745"/>
                      <a:pt x="186668" y="291526"/>
                      <a:pt x="187887" y="292474"/>
                    </a:cubicBezTo>
                    <a:cubicBezTo>
                      <a:pt x="200898" y="286151"/>
                      <a:pt x="213314" y="278677"/>
                      <a:pt x="224985" y="270134"/>
                    </a:cubicBezTo>
                    <a:cubicBezTo>
                      <a:pt x="229588" y="276362"/>
                      <a:pt x="234327" y="282455"/>
                      <a:pt x="238524" y="288683"/>
                    </a:cubicBezTo>
                    <a:cubicBezTo>
                      <a:pt x="239147" y="289644"/>
                      <a:pt x="240108" y="290334"/>
                      <a:pt x="241232" y="290578"/>
                    </a:cubicBezTo>
                    <a:cubicBezTo>
                      <a:pt x="242179" y="290510"/>
                      <a:pt x="243059" y="290077"/>
                      <a:pt x="243669" y="289360"/>
                    </a:cubicBezTo>
                    <a:cubicBezTo>
                      <a:pt x="256504" y="278989"/>
                      <a:pt x="268744" y="267914"/>
                      <a:pt x="280360" y="256189"/>
                    </a:cubicBezTo>
                    <a:cubicBezTo>
                      <a:pt x="281308" y="255241"/>
                      <a:pt x="282391" y="254022"/>
                      <a:pt x="281985" y="252668"/>
                    </a:cubicBezTo>
                    <a:cubicBezTo>
                      <a:pt x="281579" y="251314"/>
                      <a:pt x="281308" y="251720"/>
                      <a:pt x="280902" y="251314"/>
                    </a:cubicBezTo>
                    <a:cubicBezTo>
                      <a:pt x="274268" y="244409"/>
                      <a:pt x="267363" y="235880"/>
                      <a:pt x="261135" y="228974"/>
                    </a:cubicBezTo>
                    <a:cubicBezTo>
                      <a:pt x="270815" y="217547"/>
                      <a:pt x="276515" y="203304"/>
                      <a:pt x="277382" y="188356"/>
                    </a:cubicBezTo>
                    <a:close/>
                    <a:moveTo>
                      <a:pt x="155122" y="214081"/>
                    </a:moveTo>
                    <a:cubicBezTo>
                      <a:pt x="126188" y="214081"/>
                      <a:pt x="102725" y="190617"/>
                      <a:pt x="102725" y="161684"/>
                    </a:cubicBezTo>
                    <a:cubicBezTo>
                      <a:pt x="102725" y="132751"/>
                      <a:pt x="126188" y="109287"/>
                      <a:pt x="155122" y="109287"/>
                    </a:cubicBezTo>
                    <a:cubicBezTo>
                      <a:pt x="184055" y="109287"/>
                      <a:pt x="207519" y="132751"/>
                      <a:pt x="207519" y="161684"/>
                    </a:cubicBezTo>
                    <a:cubicBezTo>
                      <a:pt x="207519" y="190617"/>
                      <a:pt x="184055" y="214081"/>
                      <a:pt x="155122" y="214081"/>
                    </a:cubicBezTo>
                    <a:close/>
                  </a:path>
                </a:pathLst>
              </a:custGeom>
              <a:solidFill>
                <a:srgbClr val="E3DED1"/>
              </a:solidFill>
              <a:ln w="13523" cap="flat">
                <a:noFill/>
                <a:prstDash val="solid"/>
                <a:miter/>
              </a:ln>
            </p:spPr>
            <p:txBody>
              <a:bodyPr rtlCol="0" anchor="ctr"/>
              <a:lstStyle/>
              <a:p>
                <a:endParaRPr lang="en-US" sz="1600"/>
              </a:p>
            </p:txBody>
          </p:sp>
          <p:sp>
            <p:nvSpPr>
              <p:cNvPr id="44" name="Freeform: Shape 43">
                <a:extLst>
                  <a:ext uri="{FF2B5EF4-FFF2-40B4-BE49-F238E27FC236}">
                    <a16:creationId xmlns:a16="http://schemas.microsoft.com/office/drawing/2014/main" xmlns="" id="{86094137-3BD1-C9FB-8037-E1EBE3EE4278}"/>
                  </a:ext>
                </a:extLst>
              </p:cNvPr>
              <p:cNvSpPr/>
              <p:nvPr/>
            </p:nvSpPr>
            <p:spPr>
              <a:xfrm>
                <a:off x="2698628" y="4381012"/>
                <a:ext cx="205594" cy="215481"/>
              </a:xfrm>
              <a:custGeom>
                <a:avLst/>
                <a:gdLst>
                  <a:gd name="connsiteX0" fmla="*/ 205048 w 205594"/>
                  <a:gd name="connsiteY0" fmla="*/ 125439 h 215481"/>
                  <a:gd name="connsiteX1" fmla="*/ 205048 w 205594"/>
                  <a:gd name="connsiteY1" fmla="*/ 86310 h 215481"/>
                  <a:gd name="connsiteX2" fmla="*/ 186635 w 205594"/>
                  <a:gd name="connsiteY2" fmla="*/ 87935 h 215481"/>
                  <a:gd name="connsiteX3" fmla="*/ 176209 w 205594"/>
                  <a:gd name="connsiteY3" fmla="*/ 61940 h 215481"/>
                  <a:gd name="connsiteX4" fmla="*/ 176209 w 205594"/>
                  <a:gd name="connsiteY4" fmla="*/ 60586 h 215481"/>
                  <a:gd name="connsiteX5" fmla="*/ 178105 w 205594"/>
                  <a:gd name="connsiteY5" fmla="*/ 58013 h 215481"/>
                  <a:gd name="connsiteX6" fmla="*/ 189478 w 205594"/>
                  <a:gd name="connsiteY6" fmla="*/ 44474 h 215481"/>
                  <a:gd name="connsiteX7" fmla="*/ 177292 w 205594"/>
                  <a:gd name="connsiteY7" fmla="*/ 30934 h 215481"/>
                  <a:gd name="connsiteX8" fmla="*/ 164701 w 205594"/>
                  <a:gd name="connsiteY8" fmla="*/ 20915 h 215481"/>
                  <a:gd name="connsiteX9" fmla="*/ 162941 w 205594"/>
                  <a:gd name="connsiteY9" fmla="*/ 20915 h 215481"/>
                  <a:gd name="connsiteX10" fmla="*/ 161181 w 205594"/>
                  <a:gd name="connsiteY10" fmla="*/ 21998 h 215481"/>
                  <a:gd name="connsiteX11" fmla="*/ 146423 w 205594"/>
                  <a:gd name="connsiteY11" fmla="*/ 34184 h 215481"/>
                  <a:gd name="connsiteX12" fmla="*/ 143309 w 205594"/>
                  <a:gd name="connsiteY12" fmla="*/ 31070 h 215481"/>
                  <a:gd name="connsiteX13" fmla="*/ 123135 w 205594"/>
                  <a:gd name="connsiteY13" fmla="*/ 21998 h 215481"/>
                  <a:gd name="connsiteX14" fmla="*/ 121917 w 205594"/>
                  <a:gd name="connsiteY14" fmla="*/ 742 h 215481"/>
                  <a:gd name="connsiteX15" fmla="*/ 84954 w 205594"/>
                  <a:gd name="connsiteY15" fmla="*/ 742 h 215481"/>
                  <a:gd name="connsiteX16" fmla="*/ 83736 w 205594"/>
                  <a:gd name="connsiteY16" fmla="*/ 21998 h 215481"/>
                  <a:gd name="connsiteX17" fmla="*/ 63562 w 205594"/>
                  <a:gd name="connsiteY17" fmla="*/ 31070 h 215481"/>
                  <a:gd name="connsiteX18" fmla="*/ 60313 w 205594"/>
                  <a:gd name="connsiteY18" fmla="*/ 34184 h 215481"/>
                  <a:gd name="connsiteX19" fmla="*/ 45690 w 205594"/>
                  <a:gd name="connsiteY19" fmla="*/ 21998 h 215481"/>
                  <a:gd name="connsiteX20" fmla="*/ 43930 w 205594"/>
                  <a:gd name="connsiteY20" fmla="*/ 20915 h 215481"/>
                  <a:gd name="connsiteX21" fmla="*/ 42034 w 205594"/>
                  <a:gd name="connsiteY21" fmla="*/ 20915 h 215481"/>
                  <a:gd name="connsiteX22" fmla="*/ 29578 w 205594"/>
                  <a:gd name="connsiteY22" fmla="*/ 30934 h 215481"/>
                  <a:gd name="connsiteX23" fmla="*/ 17393 w 205594"/>
                  <a:gd name="connsiteY23" fmla="*/ 44474 h 215481"/>
                  <a:gd name="connsiteX24" fmla="*/ 28766 w 205594"/>
                  <a:gd name="connsiteY24" fmla="*/ 58013 h 215481"/>
                  <a:gd name="connsiteX25" fmla="*/ 30661 w 205594"/>
                  <a:gd name="connsiteY25" fmla="*/ 60586 h 215481"/>
                  <a:gd name="connsiteX26" fmla="*/ 29984 w 205594"/>
                  <a:gd name="connsiteY26" fmla="*/ 61940 h 215481"/>
                  <a:gd name="connsiteX27" fmla="*/ 18882 w 205594"/>
                  <a:gd name="connsiteY27" fmla="*/ 88070 h 215481"/>
                  <a:gd name="connsiteX28" fmla="*/ 469 w 205594"/>
                  <a:gd name="connsiteY28" fmla="*/ 86446 h 215481"/>
                  <a:gd name="connsiteX29" fmla="*/ 469 w 205594"/>
                  <a:gd name="connsiteY29" fmla="*/ 125575 h 215481"/>
                  <a:gd name="connsiteX30" fmla="*/ 21319 w 205594"/>
                  <a:gd name="connsiteY30" fmla="*/ 125575 h 215481"/>
                  <a:gd name="connsiteX31" fmla="*/ 32151 w 205594"/>
                  <a:gd name="connsiteY31" fmla="*/ 152653 h 215481"/>
                  <a:gd name="connsiteX32" fmla="*/ 18611 w 205594"/>
                  <a:gd name="connsiteY32" fmla="*/ 167411 h 215481"/>
                  <a:gd name="connsiteX33" fmla="*/ 18611 w 205594"/>
                  <a:gd name="connsiteY33" fmla="*/ 168359 h 215481"/>
                  <a:gd name="connsiteX34" fmla="*/ 19695 w 205594"/>
                  <a:gd name="connsiteY34" fmla="*/ 170660 h 215481"/>
                  <a:gd name="connsiteX35" fmla="*/ 44065 w 205594"/>
                  <a:gd name="connsiteY35" fmla="*/ 192730 h 215481"/>
                  <a:gd name="connsiteX36" fmla="*/ 45690 w 205594"/>
                  <a:gd name="connsiteY36" fmla="*/ 193542 h 215481"/>
                  <a:gd name="connsiteX37" fmla="*/ 47450 w 205594"/>
                  <a:gd name="connsiteY37" fmla="*/ 192188 h 215481"/>
                  <a:gd name="connsiteX38" fmla="*/ 56928 w 205594"/>
                  <a:gd name="connsiteY38" fmla="*/ 179867 h 215481"/>
                  <a:gd name="connsiteX39" fmla="*/ 81569 w 205594"/>
                  <a:gd name="connsiteY39" fmla="*/ 194760 h 215481"/>
                  <a:gd name="connsiteX40" fmla="*/ 81569 w 205594"/>
                  <a:gd name="connsiteY40" fmla="*/ 212226 h 215481"/>
                  <a:gd name="connsiteX41" fmla="*/ 84548 w 205594"/>
                  <a:gd name="connsiteY41" fmla="*/ 214122 h 215481"/>
                  <a:gd name="connsiteX42" fmla="*/ 119886 w 205594"/>
                  <a:gd name="connsiteY42" fmla="*/ 215069 h 215481"/>
                  <a:gd name="connsiteX43" fmla="*/ 120698 w 205594"/>
                  <a:gd name="connsiteY43" fmla="*/ 215069 h 215481"/>
                  <a:gd name="connsiteX44" fmla="*/ 122052 w 205594"/>
                  <a:gd name="connsiteY44" fmla="*/ 210872 h 215481"/>
                  <a:gd name="connsiteX45" fmla="*/ 122052 w 205594"/>
                  <a:gd name="connsiteY45" fmla="*/ 198551 h 215481"/>
                  <a:gd name="connsiteX46" fmla="*/ 122052 w 205594"/>
                  <a:gd name="connsiteY46" fmla="*/ 195708 h 215481"/>
                  <a:gd name="connsiteX47" fmla="*/ 124354 w 205594"/>
                  <a:gd name="connsiteY47" fmla="*/ 194625 h 215481"/>
                  <a:gd name="connsiteX48" fmla="*/ 148995 w 205594"/>
                  <a:gd name="connsiteY48" fmla="*/ 179732 h 215481"/>
                  <a:gd name="connsiteX49" fmla="*/ 158337 w 205594"/>
                  <a:gd name="connsiteY49" fmla="*/ 192052 h 215481"/>
                  <a:gd name="connsiteX50" fmla="*/ 160097 w 205594"/>
                  <a:gd name="connsiteY50" fmla="*/ 193406 h 215481"/>
                  <a:gd name="connsiteX51" fmla="*/ 161858 w 205594"/>
                  <a:gd name="connsiteY51" fmla="*/ 192594 h 215481"/>
                  <a:gd name="connsiteX52" fmla="*/ 186228 w 205594"/>
                  <a:gd name="connsiteY52" fmla="*/ 170525 h 215481"/>
                  <a:gd name="connsiteX53" fmla="*/ 187312 w 205594"/>
                  <a:gd name="connsiteY53" fmla="*/ 168223 h 215481"/>
                  <a:gd name="connsiteX54" fmla="*/ 186635 w 205594"/>
                  <a:gd name="connsiteY54" fmla="*/ 167276 h 215481"/>
                  <a:gd name="connsiteX55" fmla="*/ 173095 w 205594"/>
                  <a:gd name="connsiteY55" fmla="*/ 152518 h 215481"/>
                  <a:gd name="connsiteX56" fmla="*/ 183927 w 205594"/>
                  <a:gd name="connsiteY56" fmla="*/ 125439 h 215481"/>
                  <a:gd name="connsiteX57" fmla="*/ 102420 w 205594"/>
                  <a:gd name="connsiteY57" fmla="*/ 143176 h 215481"/>
                  <a:gd name="connsiteX58" fmla="*/ 67624 w 205594"/>
                  <a:gd name="connsiteY58" fmla="*/ 108379 h 215481"/>
                  <a:gd name="connsiteX59" fmla="*/ 102420 w 205594"/>
                  <a:gd name="connsiteY59" fmla="*/ 73583 h 215481"/>
                  <a:gd name="connsiteX60" fmla="*/ 137216 w 205594"/>
                  <a:gd name="connsiteY60" fmla="*/ 108379 h 215481"/>
                  <a:gd name="connsiteX61" fmla="*/ 102420 w 205594"/>
                  <a:gd name="connsiteY61" fmla="*/ 143176 h 215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Lst>
                <a:rect l="l" t="t" r="r" b="b"/>
                <a:pathLst>
                  <a:path w="205594" h="215481">
                    <a:moveTo>
                      <a:pt x="205048" y="125439"/>
                    </a:moveTo>
                    <a:cubicBezTo>
                      <a:pt x="205725" y="112401"/>
                      <a:pt x="205725" y="99349"/>
                      <a:pt x="205048" y="86310"/>
                    </a:cubicBezTo>
                    <a:cubicBezTo>
                      <a:pt x="198955" y="87244"/>
                      <a:pt x="192795" y="87786"/>
                      <a:pt x="186635" y="87935"/>
                    </a:cubicBezTo>
                    <a:cubicBezTo>
                      <a:pt x="185118" y="78606"/>
                      <a:pt x="181557" y="69725"/>
                      <a:pt x="176209" y="61940"/>
                    </a:cubicBezTo>
                    <a:cubicBezTo>
                      <a:pt x="176047" y="61506"/>
                      <a:pt x="176047" y="61019"/>
                      <a:pt x="176209" y="60586"/>
                    </a:cubicBezTo>
                    <a:cubicBezTo>
                      <a:pt x="176209" y="59503"/>
                      <a:pt x="177157" y="58690"/>
                      <a:pt x="178105" y="58013"/>
                    </a:cubicBezTo>
                    <a:cubicBezTo>
                      <a:pt x="182708" y="54249"/>
                      <a:pt x="186567" y="49659"/>
                      <a:pt x="189478" y="44474"/>
                    </a:cubicBezTo>
                    <a:lnTo>
                      <a:pt x="177292" y="30934"/>
                    </a:lnTo>
                    <a:cubicBezTo>
                      <a:pt x="173867" y="26724"/>
                      <a:pt x="169575" y="23298"/>
                      <a:pt x="164701" y="20915"/>
                    </a:cubicBezTo>
                    <a:cubicBezTo>
                      <a:pt x="164132" y="20726"/>
                      <a:pt x="163509" y="20726"/>
                      <a:pt x="162941" y="20915"/>
                    </a:cubicBezTo>
                    <a:cubicBezTo>
                      <a:pt x="162277" y="21146"/>
                      <a:pt x="161682" y="21511"/>
                      <a:pt x="161181" y="21998"/>
                    </a:cubicBezTo>
                    <a:cubicBezTo>
                      <a:pt x="156848" y="26196"/>
                      <a:pt x="150755" y="29987"/>
                      <a:pt x="146423" y="34184"/>
                    </a:cubicBezTo>
                    <a:cubicBezTo>
                      <a:pt x="145705" y="32871"/>
                      <a:pt x="144622" y="31788"/>
                      <a:pt x="143309" y="31070"/>
                    </a:cubicBezTo>
                    <a:cubicBezTo>
                      <a:pt x="137081" y="27049"/>
                      <a:pt x="130284" y="23989"/>
                      <a:pt x="123135" y="21998"/>
                    </a:cubicBezTo>
                    <a:cubicBezTo>
                      <a:pt x="123135" y="15094"/>
                      <a:pt x="121917" y="7647"/>
                      <a:pt x="121917" y="742"/>
                    </a:cubicBezTo>
                    <a:cubicBezTo>
                      <a:pt x="109623" y="-314"/>
                      <a:pt x="97248" y="-314"/>
                      <a:pt x="84954" y="742"/>
                    </a:cubicBezTo>
                    <a:cubicBezTo>
                      <a:pt x="84954" y="7647"/>
                      <a:pt x="83736" y="15094"/>
                      <a:pt x="83736" y="21998"/>
                    </a:cubicBezTo>
                    <a:cubicBezTo>
                      <a:pt x="76587" y="23989"/>
                      <a:pt x="69790" y="27049"/>
                      <a:pt x="63562" y="31070"/>
                    </a:cubicBezTo>
                    <a:cubicBezTo>
                      <a:pt x="62208" y="31774"/>
                      <a:pt x="61071" y="32857"/>
                      <a:pt x="60313" y="34184"/>
                    </a:cubicBezTo>
                    <a:cubicBezTo>
                      <a:pt x="55980" y="29987"/>
                      <a:pt x="50023" y="26196"/>
                      <a:pt x="45690" y="21998"/>
                    </a:cubicBezTo>
                    <a:cubicBezTo>
                      <a:pt x="45189" y="21511"/>
                      <a:pt x="44593" y="21146"/>
                      <a:pt x="43930" y="20915"/>
                    </a:cubicBezTo>
                    <a:cubicBezTo>
                      <a:pt x="43307" y="20712"/>
                      <a:pt x="42657" y="20712"/>
                      <a:pt x="42034" y="20915"/>
                    </a:cubicBezTo>
                    <a:cubicBezTo>
                      <a:pt x="37228" y="23352"/>
                      <a:pt x="32977" y="26765"/>
                      <a:pt x="29578" y="30934"/>
                    </a:cubicBezTo>
                    <a:cubicBezTo>
                      <a:pt x="25381" y="35267"/>
                      <a:pt x="21319" y="39735"/>
                      <a:pt x="17393" y="44474"/>
                    </a:cubicBezTo>
                    <a:cubicBezTo>
                      <a:pt x="20304" y="49659"/>
                      <a:pt x="24163" y="54249"/>
                      <a:pt x="28766" y="58013"/>
                    </a:cubicBezTo>
                    <a:cubicBezTo>
                      <a:pt x="29714" y="58690"/>
                      <a:pt x="30797" y="59503"/>
                      <a:pt x="30661" y="60586"/>
                    </a:cubicBezTo>
                    <a:cubicBezTo>
                      <a:pt x="30580" y="61100"/>
                      <a:pt x="30336" y="61560"/>
                      <a:pt x="29984" y="61940"/>
                    </a:cubicBezTo>
                    <a:cubicBezTo>
                      <a:pt x="24325" y="69684"/>
                      <a:pt x="20521" y="78620"/>
                      <a:pt x="18882" y="88070"/>
                    </a:cubicBezTo>
                    <a:cubicBezTo>
                      <a:pt x="12708" y="87935"/>
                      <a:pt x="6561" y="87394"/>
                      <a:pt x="469" y="86446"/>
                    </a:cubicBezTo>
                    <a:cubicBezTo>
                      <a:pt x="-208" y="99484"/>
                      <a:pt x="-208" y="112536"/>
                      <a:pt x="469" y="125575"/>
                    </a:cubicBezTo>
                    <a:lnTo>
                      <a:pt x="21319" y="125575"/>
                    </a:lnTo>
                    <a:cubicBezTo>
                      <a:pt x="22023" y="135512"/>
                      <a:pt x="25801" y="144976"/>
                      <a:pt x="32151" y="152653"/>
                    </a:cubicBezTo>
                    <a:cubicBezTo>
                      <a:pt x="27818" y="157121"/>
                      <a:pt x="23486" y="162808"/>
                      <a:pt x="18611" y="167411"/>
                    </a:cubicBezTo>
                    <a:cubicBezTo>
                      <a:pt x="18544" y="167722"/>
                      <a:pt x="18544" y="168047"/>
                      <a:pt x="18611" y="168359"/>
                    </a:cubicBezTo>
                    <a:cubicBezTo>
                      <a:pt x="18611" y="169171"/>
                      <a:pt x="18611" y="169984"/>
                      <a:pt x="19695" y="170660"/>
                    </a:cubicBezTo>
                    <a:cubicBezTo>
                      <a:pt x="27426" y="178432"/>
                      <a:pt x="35563" y="185798"/>
                      <a:pt x="44065" y="192730"/>
                    </a:cubicBezTo>
                    <a:cubicBezTo>
                      <a:pt x="44499" y="193176"/>
                      <a:pt x="45067" y="193460"/>
                      <a:pt x="45690" y="193542"/>
                    </a:cubicBezTo>
                    <a:cubicBezTo>
                      <a:pt x="46435" y="193339"/>
                      <a:pt x="47058" y="192851"/>
                      <a:pt x="47450" y="192188"/>
                    </a:cubicBezTo>
                    <a:cubicBezTo>
                      <a:pt x="50564" y="188126"/>
                      <a:pt x="53814" y="184064"/>
                      <a:pt x="56928" y="179867"/>
                    </a:cubicBezTo>
                    <a:cubicBezTo>
                      <a:pt x="64672" y="185581"/>
                      <a:pt x="72918" y="190563"/>
                      <a:pt x="81569" y="194760"/>
                    </a:cubicBezTo>
                    <a:cubicBezTo>
                      <a:pt x="81569" y="200447"/>
                      <a:pt x="81569" y="206540"/>
                      <a:pt x="81569" y="212226"/>
                    </a:cubicBezTo>
                    <a:cubicBezTo>
                      <a:pt x="81569" y="213174"/>
                      <a:pt x="83600" y="213986"/>
                      <a:pt x="84548" y="214122"/>
                    </a:cubicBezTo>
                    <a:cubicBezTo>
                      <a:pt x="96273" y="215449"/>
                      <a:pt x="108106" y="215773"/>
                      <a:pt x="119886" y="215069"/>
                    </a:cubicBezTo>
                    <a:cubicBezTo>
                      <a:pt x="119886" y="215069"/>
                      <a:pt x="119886" y="215069"/>
                      <a:pt x="120698" y="215069"/>
                    </a:cubicBezTo>
                    <a:cubicBezTo>
                      <a:pt x="121768" y="213959"/>
                      <a:pt x="122269" y="212402"/>
                      <a:pt x="122052" y="210872"/>
                    </a:cubicBezTo>
                    <a:lnTo>
                      <a:pt x="122052" y="198551"/>
                    </a:lnTo>
                    <a:cubicBezTo>
                      <a:pt x="121781" y="197617"/>
                      <a:pt x="121781" y="196642"/>
                      <a:pt x="122052" y="195708"/>
                    </a:cubicBezTo>
                    <a:cubicBezTo>
                      <a:pt x="122052" y="194760"/>
                      <a:pt x="123541" y="193948"/>
                      <a:pt x="124354" y="194625"/>
                    </a:cubicBezTo>
                    <a:cubicBezTo>
                      <a:pt x="133005" y="190428"/>
                      <a:pt x="141251" y="185445"/>
                      <a:pt x="148995" y="179732"/>
                    </a:cubicBezTo>
                    <a:lnTo>
                      <a:pt x="158337" y="192052"/>
                    </a:lnTo>
                    <a:cubicBezTo>
                      <a:pt x="158337" y="192052"/>
                      <a:pt x="159420" y="193271"/>
                      <a:pt x="160097" y="193406"/>
                    </a:cubicBezTo>
                    <a:cubicBezTo>
                      <a:pt x="160761" y="193339"/>
                      <a:pt x="161384" y="193054"/>
                      <a:pt x="161858" y="192594"/>
                    </a:cubicBezTo>
                    <a:cubicBezTo>
                      <a:pt x="170360" y="185662"/>
                      <a:pt x="178497" y="178297"/>
                      <a:pt x="186228" y="170525"/>
                    </a:cubicBezTo>
                    <a:cubicBezTo>
                      <a:pt x="186228" y="169848"/>
                      <a:pt x="187582" y="169036"/>
                      <a:pt x="187312" y="168223"/>
                    </a:cubicBezTo>
                    <a:cubicBezTo>
                      <a:pt x="187163" y="167858"/>
                      <a:pt x="186932" y="167533"/>
                      <a:pt x="186635" y="167276"/>
                    </a:cubicBezTo>
                    <a:cubicBezTo>
                      <a:pt x="182167" y="162672"/>
                      <a:pt x="177834" y="156986"/>
                      <a:pt x="173095" y="152518"/>
                    </a:cubicBezTo>
                    <a:cubicBezTo>
                      <a:pt x="179540" y="144908"/>
                      <a:pt x="183344" y="135404"/>
                      <a:pt x="183927" y="125439"/>
                    </a:cubicBezTo>
                    <a:close/>
                    <a:moveTo>
                      <a:pt x="102420" y="143176"/>
                    </a:moveTo>
                    <a:cubicBezTo>
                      <a:pt x="83208" y="143176"/>
                      <a:pt x="67624" y="127592"/>
                      <a:pt x="67624" y="108379"/>
                    </a:cubicBezTo>
                    <a:cubicBezTo>
                      <a:pt x="67624" y="89167"/>
                      <a:pt x="83208" y="73583"/>
                      <a:pt x="102420" y="73583"/>
                    </a:cubicBezTo>
                    <a:cubicBezTo>
                      <a:pt x="121632" y="73583"/>
                      <a:pt x="137216" y="89167"/>
                      <a:pt x="137216" y="108379"/>
                    </a:cubicBezTo>
                    <a:cubicBezTo>
                      <a:pt x="137216" y="127592"/>
                      <a:pt x="121632" y="143176"/>
                      <a:pt x="102420" y="143176"/>
                    </a:cubicBezTo>
                    <a:close/>
                  </a:path>
                </a:pathLst>
              </a:custGeom>
              <a:solidFill>
                <a:srgbClr val="E3DED1"/>
              </a:solidFill>
              <a:ln w="13523" cap="flat">
                <a:noFill/>
                <a:prstDash val="solid"/>
                <a:miter/>
              </a:ln>
            </p:spPr>
            <p:txBody>
              <a:bodyPr rtlCol="0" anchor="ctr"/>
              <a:lstStyle/>
              <a:p>
                <a:endParaRPr lang="en-US" sz="1600"/>
              </a:p>
            </p:txBody>
          </p:sp>
          <p:sp>
            <p:nvSpPr>
              <p:cNvPr id="45" name="Freeform: Shape 44">
                <a:extLst>
                  <a:ext uri="{FF2B5EF4-FFF2-40B4-BE49-F238E27FC236}">
                    <a16:creationId xmlns:a16="http://schemas.microsoft.com/office/drawing/2014/main" xmlns="" id="{3E145660-F054-307F-9ED8-48D99BB9F5F4}"/>
                  </a:ext>
                </a:extLst>
              </p:cNvPr>
              <p:cNvSpPr/>
              <p:nvPr/>
            </p:nvSpPr>
            <p:spPr>
              <a:xfrm>
                <a:off x="2747921" y="4374072"/>
                <a:ext cx="415697" cy="415992"/>
              </a:xfrm>
              <a:custGeom>
                <a:avLst/>
                <a:gdLst>
                  <a:gd name="connsiteX0" fmla="*/ 415303 w 415697"/>
                  <a:gd name="connsiteY0" fmla="*/ 107331 h 415992"/>
                  <a:gd name="connsiteX1" fmla="*/ 404878 w 415697"/>
                  <a:gd name="connsiteY1" fmla="*/ 63734 h 415992"/>
                  <a:gd name="connsiteX2" fmla="*/ 359928 w 415697"/>
                  <a:gd name="connsiteY2" fmla="*/ 109497 h 415992"/>
                  <a:gd name="connsiteX3" fmla="*/ 311863 w 415697"/>
                  <a:gd name="connsiteY3" fmla="*/ 103676 h 415992"/>
                  <a:gd name="connsiteX4" fmla="*/ 306448 w 415697"/>
                  <a:gd name="connsiteY4" fmla="*/ 55611 h 415992"/>
                  <a:gd name="connsiteX5" fmla="*/ 351533 w 415697"/>
                  <a:gd name="connsiteY5" fmla="*/ 10525 h 415992"/>
                  <a:gd name="connsiteX6" fmla="*/ 308072 w 415697"/>
                  <a:gd name="connsiteY6" fmla="*/ 370 h 415992"/>
                  <a:gd name="connsiteX7" fmla="*/ 245250 w 415697"/>
                  <a:gd name="connsiteY7" fmla="*/ 36791 h 415992"/>
                  <a:gd name="connsiteX8" fmla="*/ 250530 w 415697"/>
                  <a:gd name="connsiteY8" fmla="*/ 125068 h 415992"/>
                  <a:gd name="connsiteX9" fmla="*/ 20362 w 415697"/>
                  <a:gd name="connsiteY9" fmla="*/ 336823 h 415992"/>
                  <a:gd name="connsiteX10" fmla="*/ 5333 w 415697"/>
                  <a:gd name="connsiteY10" fmla="*/ 354965 h 415992"/>
                  <a:gd name="connsiteX11" fmla="*/ 14810 w 415697"/>
                  <a:gd name="connsiteY11" fmla="*/ 401135 h 415992"/>
                  <a:gd name="connsiteX12" fmla="*/ 60980 w 415697"/>
                  <a:gd name="connsiteY12" fmla="*/ 410612 h 415992"/>
                  <a:gd name="connsiteX13" fmla="*/ 79122 w 415697"/>
                  <a:gd name="connsiteY13" fmla="*/ 395583 h 415992"/>
                  <a:gd name="connsiteX14" fmla="*/ 290877 w 415697"/>
                  <a:gd name="connsiteY14" fmla="*/ 165415 h 415992"/>
                  <a:gd name="connsiteX15" fmla="*/ 379154 w 415697"/>
                  <a:gd name="connsiteY15" fmla="*/ 170695 h 415992"/>
                  <a:gd name="connsiteX16" fmla="*/ 415303 w 415697"/>
                  <a:gd name="connsiteY16" fmla="*/ 107331 h 415992"/>
                  <a:gd name="connsiteX17" fmla="*/ 55970 w 415697"/>
                  <a:gd name="connsiteY17" fmla="*/ 377305 h 415992"/>
                  <a:gd name="connsiteX18" fmla="*/ 48794 w 415697"/>
                  <a:gd name="connsiteY18" fmla="*/ 378524 h 415992"/>
                  <a:gd name="connsiteX19" fmla="*/ 37827 w 415697"/>
                  <a:gd name="connsiteY19" fmla="*/ 369723 h 415992"/>
                  <a:gd name="connsiteX20" fmla="*/ 36744 w 415697"/>
                  <a:gd name="connsiteY20" fmla="*/ 362141 h 415992"/>
                  <a:gd name="connsiteX21" fmla="*/ 39046 w 415697"/>
                  <a:gd name="connsiteY21" fmla="*/ 357809 h 415992"/>
                  <a:gd name="connsiteX22" fmla="*/ 57947 w 415697"/>
                  <a:gd name="connsiteY22" fmla="*/ 354776 h 415992"/>
                  <a:gd name="connsiteX23" fmla="*/ 63552 w 415697"/>
                  <a:gd name="connsiteY23" fmla="*/ 365932 h 415992"/>
                  <a:gd name="connsiteX24" fmla="*/ 55970 w 415697"/>
                  <a:gd name="connsiteY24" fmla="*/ 377305 h 415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15697" h="415992">
                    <a:moveTo>
                      <a:pt x="415303" y="107331"/>
                    </a:moveTo>
                    <a:cubicBezTo>
                      <a:pt x="416874" y="92032"/>
                      <a:pt x="413205" y="76665"/>
                      <a:pt x="404878" y="63734"/>
                    </a:cubicBezTo>
                    <a:lnTo>
                      <a:pt x="359928" y="109497"/>
                    </a:lnTo>
                    <a:lnTo>
                      <a:pt x="311863" y="103676"/>
                    </a:lnTo>
                    <a:lnTo>
                      <a:pt x="306448" y="55611"/>
                    </a:lnTo>
                    <a:lnTo>
                      <a:pt x="351533" y="10525"/>
                    </a:lnTo>
                    <a:cubicBezTo>
                      <a:pt x="338644" y="2239"/>
                      <a:pt x="323290" y="-1349"/>
                      <a:pt x="308072" y="370"/>
                    </a:cubicBezTo>
                    <a:cubicBezTo>
                      <a:pt x="282659" y="2253"/>
                      <a:pt x="259520" y="15684"/>
                      <a:pt x="245250" y="36791"/>
                    </a:cubicBezTo>
                    <a:cubicBezTo>
                      <a:pt x="231710" y="57913"/>
                      <a:pt x="226565" y="101103"/>
                      <a:pt x="250530" y="125068"/>
                    </a:cubicBezTo>
                    <a:cubicBezTo>
                      <a:pt x="175928" y="198586"/>
                      <a:pt x="94557" y="263439"/>
                      <a:pt x="20362" y="336823"/>
                    </a:cubicBezTo>
                    <a:cubicBezTo>
                      <a:pt x="14526" y="342130"/>
                      <a:pt x="9462" y="348236"/>
                      <a:pt x="5333" y="354965"/>
                    </a:cubicBezTo>
                    <a:cubicBezTo>
                      <a:pt x="-4686" y="373650"/>
                      <a:pt x="-218" y="386512"/>
                      <a:pt x="14810" y="401135"/>
                    </a:cubicBezTo>
                    <a:cubicBezTo>
                      <a:pt x="29839" y="415757"/>
                      <a:pt x="41889" y="420766"/>
                      <a:pt x="60980" y="410612"/>
                    </a:cubicBezTo>
                    <a:cubicBezTo>
                      <a:pt x="67763" y="406564"/>
                      <a:pt x="73882" y="401500"/>
                      <a:pt x="79122" y="395583"/>
                    </a:cubicBezTo>
                    <a:cubicBezTo>
                      <a:pt x="152505" y="320982"/>
                      <a:pt x="217494" y="239610"/>
                      <a:pt x="290877" y="165415"/>
                    </a:cubicBezTo>
                    <a:cubicBezTo>
                      <a:pt x="314842" y="189379"/>
                      <a:pt x="358574" y="184234"/>
                      <a:pt x="379154" y="170695"/>
                    </a:cubicBezTo>
                    <a:cubicBezTo>
                      <a:pt x="400248" y="156195"/>
                      <a:pt x="413557" y="132866"/>
                      <a:pt x="415303" y="107331"/>
                    </a:cubicBezTo>
                    <a:close/>
                    <a:moveTo>
                      <a:pt x="55970" y="377305"/>
                    </a:moveTo>
                    <a:cubicBezTo>
                      <a:pt x="53736" y="378361"/>
                      <a:pt x="51258" y="378781"/>
                      <a:pt x="48794" y="378524"/>
                    </a:cubicBezTo>
                    <a:cubicBezTo>
                      <a:pt x="43879" y="377630"/>
                      <a:pt x="39763" y="374327"/>
                      <a:pt x="37827" y="369723"/>
                    </a:cubicBezTo>
                    <a:cubicBezTo>
                      <a:pt x="36527" y="367421"/>
                      <a:pt x="36148" y="364714"/>
                      <a:pt x="36744" y="362141"/>
                    </a:cubicBezTo>
                    <a:cubicBezTo>
                      <a:pt x="37177" y="360543"/>
                      <a:pt x="37962" y="359068"/>
                      <a:pt x="39046" y="357809"/>
                    </a:cubicBezTo>
                    <a:cubicBezTo>
                      <a:pt x="43432" y="351757"/>
                      <a:pt x="51895" y="350389"/>
                      <a:pt x="57947" y="354776"/>
                    </a:cubicBezTo>
                    <a:cubicBezTo>
                      <a:pt x="61521" y="357362"/>
                      <a:pt x="63606" y="361519"/>
                      <a:pt x="63552" y="365932"/>
                    </a:cubicBezTo>
                    <a:cubicBezTo>
                      <a:pt x="63268" y="370820"/>
                      <a:pt x="60370" y="375166"/>
                      <a:pt x="55970" y="377305"/>
                    </a:cubicBezTo>
                    <a:close/>
                  </a:path>
                </a:pathLst>
              </a:custGeom>
              <a:solidFill>
                <a:srgbClr val="E3DED1"/>
              </a:solidFill>
              <a:ln w="13523" cap="flat">
                <a:noFill/>
                <a:prstDash val="solid"/>
                <a:miter/>
              </a:ln>
            </p:spPr>
            <p:txBody>
              <a:bodyPr rtlCol="0" anchor="ctr"/>
              <a:lstStyle/>
              <a:p>
                <a:endParaRPr lang="en-US" sz="1600"/>
              </a:p>
            </p:txBody>
          </p:sp>
        </p:grpSp>
        <p:grpSp>
          <p:nvGrpSpPr>
            <p:cNvPr id="11" name="Group 10">
              <a:extLst>
                <a:ext uri="{FF2B5EF4-FFF2-40B4-BE49-F238E27FC236}">
                  <a16:creationId xmlns:a16="http://schemas.microsoft.com/office/drawing/2014/main" xmlns="" id="{41DC44E0-C411-ABBC-DDFC-B44C001F62DE}"/>
                </a:ext>
              </a:extLst>
            </p:cNvPr>
            <p:cNvGrpSpPr/>
            <p:nvPr/>
          </p:nvGrpSpPr>
          <p:grpSpPr>
            <a:xfrm>
              <a:off x="1382167" y="3263107"/>
              <a:ext cx="905509" cy="905510"/>
              <a:chOff x="1382167" y="3263107"/>
              <a:chExt cx="905509" cy="905510"/>
            </a:xfrm>
          </p:grpSpPr>
          <p:sp>
            <p:nvSpPr>
              <p:cNvPr id="30" name="Freeform: Shape 29">
                <a:extLst>
                  <a:ext uri="{FF2B5EF4-FFF2-40B4-BE49-F238E27FC236}">
                    <a16:creationId xmlns:a16="http://schemas.microsoft.com/office/drawing/2014/main" xmlns="" id="{0D5DBDAE-4711-2A61-B229-6FD0230B2230}"/>
                  </a:ext>
                </a:extLst>
              </p:cNvPr>
              <p:cNvSpPr/>
              <p:nvPr/>
            </p:nvSpPr>
            <p:spPr>
              <a:xfrm>
                <a:off x="1382167" y="3263107"/>
                <a:ext cx="905509" cy="905510"/>
              </a:xfrm>
              <a:custGeom>
                <a:avLst/>
                <a:gdLst>
                  <a:gd name="connsiteX0" fmla="*/ 905510 w 905509"/>
                  <a:gd name="connsiteY0" fmla="*/ 452755 h 905510"/>
                  <a:gd name="connsiteX1" fmla="*/ 452755 w 905509"/>
                  <a:gd name="connsiteY1" fmla="*/ 905510 h 905510"/>
                  <a:gd name="connsiteX2" fmla="*/ 0 w 905509"/>
                  <a:gd name="connsiteY2" fmla="*/ 452755 h 905510"/>
                  <a:gd name="connsiteX3" fmla="*/ 452755 w 905509"/>
                  <a:gd name="connsiteY3" fmla="*/ 0 h 905510"/>
                  <a:gd name="connsiteX4" fmla="*/ 905510 w 905509"/>
                  <a:gd name="connsiteY4" fmla="*/ 452755 h 9055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05509" h="905510">
                    <a:moveTo>
                      <a:pt x="905510" y="452755"/>
                    </a:moveTo>
                    <a:cubicBezTo>
                      <a:pt x="905510" y="702805"/>
                      <a:pt x="702805" y="905510"/>
                      <a:pt x="452755" y="905510"/>
                    </a:cubicBezTo>
                    <a:cubicBezTo>
                      <a:pt x="202705" y="905510"/>
                      <a:pt x="0" y="702805"/>
                      <a:pt x="0" y="452755"/>
                    </a:cubicBezTo>
                    <a:cubicBezTo>
                      <a:pt x="0" y="202705"/>
                      <a:pt x="202705" y="0"/>
                      <a:pt x="452755" y="0"/>
                    </a:cubicBezTo>
                    <a:cubicBezTo>
                      <a:pt x="702805" y="0"/>
                      <a:pt x="905510" y="202705"/>
                      <a:pt x="905510" y="452755"/>
                    </a:cubicBezTo>
                    <a:close/>
                  </a:path>
                </a:pathLst>
              </a:custGeom>
              <a:solidFill>
                <a:srgbClr val="549E39">
                  <a:lumMod val="50000"/>
                </a:srgbClr>
              </a:solidFill>
              <a:ln w="13523" cap="flat">
                <a:noFill/>
                <a:prstDash val="solid"/>
                <a:miter/>
              </a:ln>
            </p:spPr>
            <p:txBody>
              <a:bodyPr rtlCol="0" anchor="ctr"/>
              <a:lstStyle/>
              <a:p>
                <a:endParaRPr lang="en-US" sz="1600"/>
              </a:p>
            </p:txBody>
          </p:sp>
          <p:sp>
            <p:nvSpPr>
              <p:cNvPr id="31" name="Freeform: Shape 30">
                <a:extLst>
                  <a:ext uri="{FF2B5EF4-FFF2-40B4-BE49-F238E27FC236}">
                    <a16:creationId xmlns:a16="http://schemas.microsoft.com/office/drawing/2014/main" xmlns="" id="{5DBC34D6-32E3-BF03-9CDB-19A30BD007D3}"/>
                  </a:ext>
                </a:extLst>
              </p:cNvPr>
              <p:cNvSpPr/>
              <p:nvPr/>
            </p:nvSpPr>
            <p:spPr>
              <a:xfrm>
                <a:off x="1641716" y="3524010"/>
                <a:ext cx="379101" cy="462146"/>
              </a:xfrm>
              <a:custGeom>
                <a:avLst/>
                <a:gdLst>
                  <a:gd name="connsiteX0" fmla="*/ 379062 w 379101"/>
                  <a:gd name="connsiteY0" fmla="*/ -50 h 462146"/>
                  <a:gd name="connsiteX1" fmla="*/ 311366 w 379101"/>
                  <a:gd name="connsiteY1" fmla="*/ 441332 h 462146"/>
                  <a:gd name="connsiteX2" fmla="*/ 67658 w 379101"/>
                  <a:gd name="connsiteY2" fmla="*/ 441332 h 462146"/>
                  <a:gd name="connsiteX3" fmla="*/ -39 w 379101"/>
                  <a:gd name="connsiteY3" fmla="*/ -50 h 462146"/>
                  <a:gd name="connsiteX4" fmla="*/ 379062 w 379101"/>
                  <a:gd name="connsiteY4" fmla="*/ -50 h 4621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101" h="462146">
                    <a:moveTo>
                      <a:pt x="379062" y="-50"/>
                    </a:moveTo>
                    <a:cubicBezTo>
                      <a:pt x="359024" y="147352"/>
                      <a:pt x="336454" y="294471"/>
                      <a:pt x="311366" y="441332"/>
                    </a:cubicBezTo>
                    <a:cubicBezTo>
                      <a:pt x="234191" y="474233"/>
                      <a:pt x="148894" y="463266"/>
                      <a:pt x="67658" y="441332"/>
                    </a:cubicBezTo>
                    <a:cubicBezTo>
                      <a:pt x="42569" y="294565"/>
                      <a:pt x="19999" y="147434"/>
                      <a:pt x="-39" y="-50"/>
                    </a:cubicBezTo>
                    <a:cubicBezTo>
                      <a:pt x="125809" y="16089"/>
                      <a:pt x="253214" y="16089"/>
                      <a:pt x="379062" y="-50"/>
                    </a:cubicBezTo>
                    <a:close/>
                  </a:path>
                </a:pathLst>
              </a:custGeom>
              <a:solidFill>
                <a:sysClr val="window" lastClr="FFFFFF"/>
              </a:solidFill>
              <a:ln w="13523" cap="flat">
                <a:noFill/>
                <a:prstDash val="solid"/>
                <a:miter/>
              </a:ln>
            </p:spPr>
            <p:txBody>
              <a:bodyPr rtlCol="0" anchor="ctr"/>
              <a:lstStyle/>
              <a:p>
                <a:endParaRPr lang="en-US" sz="1600"/>
              </a:p>
            </p:txBody>
          </p:sp>
          <p:sp>
            <p:nvSpPr>
              <p:cNvPr id="32" name="Freeform: Shape 31">
                <a:extLst>
                  <a:ext uri="{FF2B5EF4-FFF2-40B4-BE49-F238E27FC236}">
                    <a16:creationId xmlns:a16="http://schemas.microsoft.com/office/drawing/2014/main" xmlns="" id="{D3239F35-0B19-1939-9768-A3077AED28EF}"/>
                  </a:ext>
                </a:extLst>
              </p:cNvPr>
              <p:cNvSpPr/>
              <p:nvPr/>
            </p:nvSpPr>
            <p:spPr>
              <a:xfrm>
                <a:off x="1933082" y="3527936"/>
                <a:ext cx="57812" cy="443142"/>
              </a:xfrm>
              <a:custGeom>
                <a:avLst/>
                <a:gdLst>
                  <a:gd name="connsiteX0" fmla="*/ 57774 w 57812"/>
                  <a:gd name="connsiteY0" fmla="*/ -50 h 443142"/>
                  <a:gd name="connsiteX1" fmla="*/ -39 w 57812"/>
                  <a:gd name="connsiteY1" fmla="*/ 443092 h 443142"/>
                </a:gdLst>
                <a:ahLst/>
                <a:cxnLst>
                  <a:cxn ang="0">
                    <a:pos x="connsiteX0" y="connsiteY0"/>
                  </a:cxn>
                  <a:cxn ang="0">
                    <a:pos x="connsiteX1" y="connsiteY1"/>
                  </a:cxn>
                </a:cxnLst>
                <a:rect l="l" t="t" r="r" b="b"/>
                <a:pathLst>
                  <a:path w="57812" h="443142">
                    <a:moveTo>
                      <a:pt x="57774" y="-50"/>
                    </a:moveTo>
                    <a:cubicBezTo>
                      <a:pt x="40579" y="154840"/>
                      <a:pt x="22572" y="293347"/>
                      <a:pt x="-39" y="443092"/>
                    </a:cubicBezTo>
                  </a:path>
                </a:pathLst>
              </a:custGeom>
              <a:solidFill>
                <a:sysClr val="window" lastClr="FFFFFF"/>
              </a:solidFill>
              <a:ln w="5409" cap="flat">
                <a:solidFill>
                  <a:srgbClr val="B2AF3B"/>
                </a:solidFill>
                <a:prstDash val="solid"/>
                <a:miter/>
              </a:ln>
            </p:spPr>
            <p:txBody>
              <a:bodyPr rtlCol="0" anchor="ctr"/>
              <a:lstStyle/>
              <a:p>
                <a:endParaRPr lang="en-US" sz="1600"/>
              </a:p>
            </p:txBody>
          </p:sp>
          <p:sp>
            <p:nvSpPr>
              <p:cNvPr id="33" name="Freeform: Shape 32">
                <a:extLst>
                  <a:ext uri="{FF2B5EF4-FFF2-40B4-BE49-F238E27FC236}">
                    <a16:creationId xmlns:a16="http://schemas.microsoft.com/office/drawing/2014/main" xmlns="" id="{94A2E427-1806-C8CB-A39C-E4506D0E047E}"/>
                  </a:ext>
                </a:extLst>
              </p:cNvPr>
              <p:cNvSpPr/>
              <p:nvPr/>
            </p:nvSpPr>
            <p:spPr>
              <a:xfrm>
                <a:off x="1905868" y="3532269"/>
                <a:ext cx="46981" cy="446797"/>
              </a:xfrm>
              <a:custGeom>
                <a:avLst/>
                <a:gdLst>
                  <a:gd name="connsiteX0" fmla="*/ 46943 w 46981"/>
                  <a:gd name="connsiteY0" fmla="*/ -50 h 446797"/>
                  <a:gd name="connsiteX1" fmla="*/ -39 w 46981"/>
                  <a:gd name="connsiteY1" fmla="*/ 446748 h 446797"/>
                </a:gdLst>
                <a:ahLst/>
                <a:cxnLst>
                  <a:cxn ang="0">
                    <a:pos x="connsiteX0" y="connsiteY0"/>
                  </a:cxn>
                  <a:cxn ang="0">
                    <a:pos x="connsiteX1" y="connsiteY1"/>
                  </a:cxn>
                </a:cxnLst>
                <a:rect l="l" t="t" r="r" b="b"/>
                <a:pathLst>
                  <a:path w="46981" h="446797">
                    <a:moveTo>
                      <a:pt x="46943" y="-50"/>
                    </a:moveTo>
                    <a:cubicBezTo>
                      <a:pt x="31508" y="148883"/>
                      <a:pt x="15396" y="297815"/>
                      <a:pt x="-39" y="446748"/>
                    </a:cubicBezTo>
                  </a:path>
                </a:pathLst>
              </a:custGeom>
              <a:solidFill>
                <a:sysClr val="window" lastClr="FFFFFF"/>
              </a:solidFill>
              <a:ln w="5409" cap="flat">
                <a:solidFill>
                  <a:srgbClr val="B2AF3B"/>
                </a:solidFill>
                <a:prstDash val="solid"/>
                <a:miter/>
              </a:ln>
            </p:spPr>
            <p:txBody>
              <a:bodyPr rtlCol="0" anchor="ctr"/>
              <a:lstStyle/>
              <a:p>
                <a:endParaRPr lang="en-US" sz="1600"/>
              </a:p>
            </p:txBody>
          </p:sp>
          <p:sp>
            <p:nvSpPr>
              <p:cNvPr id="34" name="Freeform: Shape 33">
                <a:extLst>
                  <a:ext uri="{FF2B5EF4-FFF2-40B4-BE49-F238E27FC236}">
                    <a16:creationId xmlns:a16="http://schemas.microsoft.com/office/drawing/2014/main" xmlns="" id="{706589AE-2EF9-0382-3AEE-AB84924C2CDB}"/>
                  </a:ext>
                </a:extLst>
              </p:cNvPr>
              <p:cNvSpPr/>
              <p:nvPr/>
            </p:nvSpPr>
            <p:spPr>
              <a:xfrm>
                <a:off x="1878790" y="3534570"/>
                <a:ext cx="27078" cy="448964"/>
              </a:xfrm>
              <a:custGeom>
                <a:avLst/>
                <a:gdLst>
                  <a:gd name="connsiteX0" fmla="*/ 27040 w 27078"/>
                  <a:gd name="connsiteY0" fmla="*/ -50 h 448964"/>
                  <a:gd name="connsiteX1" fmla="*/ -39 w 27078"/>
                  <a:gd name="connsiteY1" fmla="*/ 448914 h 448964"/>
                </a:gdLst>
                <a:ahLst/>
                <a:cxnLst>
                  <a:cxn ang="0">
                    <a:pos x="connsiteX0" y="connsiteY0"/>
                  </a:cxn>
                  <a:cxn ang="0">
                    <a:pos x="connsiteX1" y="connsiteY1"/>
                  </a:cxn>
                </a:cxnLst>
                <a:rect l="l" t="t" r="r" b="b"/>
                <a:pathLst>
                  <a:path w="27078" h="448964">
                    <a:moveTo>
                      <a:pt x="27040" y="-50"/>
                    </a:moveTo>
                    <a:cubicBezTo>
                      <a:pt x="13500" y="146039"/>
                      <a:pt x="6866" y="302148"/>
                      <a:pt x="-39" y="448914"/>
                    </a:cubicBezTo>
                  </a:path>
                </a:pathLst>
              </a:custGeom>
              <a:solidFill>
                <a:sysClr val="window" lastClr="FFFFFF"/>
              </a:solidFill>
              <a:ln w="5409" cap="flat">
                <a:solidFill>
                  <a:srgbClr val="B2AF3B"/>
                </a:solidFill>
                <a:prstDash val="solid"/>
                <a:miter/>
              </a:ln>
            </p:spPr>
            <p:txBody>
              <a:bodyPr rtlCol="0" anchor="ctr"/>
              <a:lstStyle/>
              <a:p>
                <a:endParaRPr lang="en-US" sz="1600"/>
              </a:p>
            </p:txBody>
          </p:sp>
          <p:sp>
            <p:nvSpPr>
              <p:cNvPr id="35" name="Freeform: Shape 34">
                <a:extLst>
                  <a:ext uri="{FF2B5EF4-FFF2-40B4-BE49-F238E27FC236}">
                    <a16:creationId xmlns:a16="http://schemas.microsoft.com/office/drawing/2014/main" xmlns="" id="{3F38CB2C-2461-6AA4-1ACF-B8D8D0BAEC59}"/>
                  </a:ext>
                </a:extLst>
              </p:cNvPr>
              <p:cNvSpPr/>
              <p:nvPr/>
            </p:nvSpPr>
            <p:spPr>
              <a:xfrm>
                <a:off x="1845618" y="3535925"/>
                <a:ext cx="15570" cy="449370"/>
              </a:xfrm>
              <a:custGeom>
                <a:avLst/>
                <a:gdLst>
                  <a:gd name="connsiteX0" fmla="*/ 15531 w 15570"/>
                  <a:gd name="connsiteY0" fmla="*/ -50 h 449370"/>
                  <a:gd name="connsiteX1" fmla="*/ -39 w 15570"/>
                  <a:gd name="connsiteY1" fmla="*/ 449320 h 449370"/>
                </a:gdLst>
                <a:ahLst/>
                <a:cxnLst>
                  <a:cxn ang="0">
                    <a:pos x="connsiteX0" y="connsiteY0"/>
                  </a:cxn>
                  <a:cxn ang="0">
                    <a:pos x="connsiteX1" y="connsiteY1"/>
                  </a:cxn>
                </a:cxnLst>
                <a:rect l="l" t="t" r="r" b="b"/>
                <a:pathLst>
                  <a:path w="15570" h="449370">
                    <a:moveTo>
                      <a:pt x="15531" y="-50"/>
                    </a:moveTo>
                    <a:cubicBezTo>
                      <a:pt x="10116" y="148205"/>
                      <a:pt x="7272" y="305668"/>
                      <a:pt x="-39" y="449320"/>
                    </a:cubicBezTo>
                  </a:path>
                </a:pathLst>
              </a:custGeom>
              <a:solidFill>
                <a:sysClr val="window" lastClr="FFFFFF"/>
              </a:solidFill>
              <a:ln w="5409" cap="flat">
                <a:solidFill>
                  <a:srgbClr val="B2AF3B"/>
                </a:solidFill>
                <a:prstDash val="solid"/>
                <a:miter/>
              </a:ln>
            </p:spPr>
            <p:txBody>
              <a:bodyPr rtlCol="0" anchor="ctr"/>
              <a:lstStyle/>
              <a:p>
                <a:endParaRPr lang="en-US" sz="1600"/>
              </a:p>
            </p:txBody>
          </p:sp>
          <p:sp>
            <p:nvSpPr>
              <p:cNvPr id="36" name="Freeform: Shape 35">
                <a:extLst>
                  <a:ext uri="{FF2B5EF4-FFF2-40B4-BE49-F238E27FC236}">
                    <a16:creationId xmlns:a16="http://schemas.microsoft.com/office/drawing/2014/main" xmlns="" id="{0F51B3D4-4142-9DE0-54CC-DE16E1A91379}"/>
                  </a:ext>
                </a:extLst>
              </p:cNvPr>
              <p:cNvSpPr/>
              <p:nvPr/>
            </p:nvSpPr>
            <p:spPr>
              <a:xfrm>
                <a:off x="1674211" y="3527936"/>
                <a:ext cx="57948" cy="443142"/>
              </a:xfrm>
              <a:custGeom>
                <a:avLst/>
                <a:gdLst>
                  <a:gd name="connsiteX0" fmla="*/ -39 w 57948"/>
                  <a:gd name="connsiteY0" fmla="*/ -50 h 443142"/>
                  <a:gd name="connsiteX1" fmla="*/ 57909 w 57948"/>
                  <a:gd name="connsiteY1" fmla="*/ 443092 h 443142"/>
                </a:gdLst>
                <a:ahLst/>
                <a:cxnLst>
                  <a:cxn ang="0">
                    <a:pos x="connsiteX0" y="connsiteY0"/>
                  </a:cxn>
                  <a:cxn ang="0">
                    <a:pos x="connsiteX1" y="connsiteY1"/>
                  </a:cxn>
                </a:cxnLst>
                <a:rect l="l" t="t" r="r" b="b"/>
                <a:pathLst>
                  <a:path w="57948" h="443142">
                    <a:moveTo>
                      <a:pt x="-39" y="-50"/>
                    </a:moveTo>
                    <a:cubicBezTo>
                      <a:pt x="17291" y="154840"/>
                      <a:pt x="35299" y="293347"/>
                      <a:pt x="57909" y="443092"/>
                    </a:cubicBezTo>
                  </a:path>
                </a:pathLst>
              </a:custGeom>
              <a:solidFill>
                <a:sysClr val="window" lastClr="FFFFFF"/>
              </a:solidFill>
              <a:ln w="5409" cap="flat">
                <a:solidFill>
                  <a:srgbClr val="B2AF3B"/>
                </a:solidFill>
                <a:prstDash val="solid"/>
                <a:miter/>
              </a:ln>
            </p:spPr>
            <p:txBody>
              <a:bodyPr rtlCol="0" anchor="ctr"/>
              <a:lstStyle/>
              <a:p>
                <a:endParaRPr lang="en-US" sz="1600"/>
              </a:p>
            </p:txBody>
          </p:sp>
          <p:sp>
            <p:nvSpPr>
              <p:cNvPr id="37" name="Freeform: Shape 36">
                <a:extLst>
                  <a:ext uri="{FF2B5EF4-FFF2-40B4-BE49-F238E27FC236}">
                    <a16:creationId xmlns:a16="http://schemas.microsoft.com/office/drawing/2014/main" xmlns="" id="{CB9C106D-AAD5-EB41-89B0-6D7936317E4D}"/>
                  </a:ext>
                </a:extLst>
              </p:cNvPr>
              <p:cNvSpPr/>
              <p:nvPr/>
            </p:nvSpPr>
            <p:spPr>
              <a:xfrm>
                <a:off x="1712256" y="3532269"/>
                <a:ext cx="46710" cy="444766"/>
              </a:xfrm>
              <a:custGeom>
                <a:avLst/>
                <a:gdLst>
                  <a:gd name="connsiteX0" fmla="*/ -39 w 46710"/>
                  <a:gd name="connsiteY0" fmla="*/ -50 h 444766"/>
                  <a:gd name="connsiteX1" fmla="*/ 46672 w 46710"/>
                  <a:gd name="connsiteY1" fmla="*/ 444717 h 444766"/>
                </a:gdLst>
                <a:ahLst/>
                <a:cxnLst>
                  <a:cxn ang="0">
                    <a:pos x="connsiteX0" y="connsiteY0"/>
                  </a:cxn>
                  <a:cxn ang="0">
                    <a:pos x="connsiteX1" y="connsiteY1"/>
                  </a:cxn>
                </a:cxnLst>
                <a:rect l="l" t="t" r="r" b="b"/>
                <a:pathLst>
                  <a:path w="46710" h="444766">
                    <a:moveTo>
                      <a:pt x="-39" y="-50"/>
                    </a:moveTo>
                    <a:cubicBezTo>
                      <a:pt x="15396" y="148883"/>
                      <a:pt x="31372" y="295649"/>
                      <a:pt x="46672" y="444717"/>
                    </a:cubicBezTo>
                  </a:path>
                </a:pathLst>
              </a:custGeom>
              <a:solidFill>
                <a:sysClr val="window" lastClr="FFFFFF"/>
              </a:solidFill>
              <a:ln w="5409" cap="flat">
                <a:solidFill>
                  <a:srgbClr val="B2AF3B"/>
                </a:solidFill>
                <a:prstDash val="solid"/>
                <a:miter/>
              </a:ln>
            </p:spPr>
            <p:txBody>
              <a:bodyPr rtlCol="0" anchor="ctr"/>
              <a:lstStyle/>
              <a:p>
                <a:endParaRPr lang="en-US" sz="1600"/>
              </a:p>
            </p:txBody>
          </p:sp>
          <p:sp>
            <p:nvSpPr>
              <p:cNvPr id="38" name="Freeform: Shape 37">
                <a:extLst>
                  <a:ext uri="{FF2B5EF4-FFF2-40B4-BE49-F238E27FC236}">
                    <a16:creationId xmlns:a16="http://schemas.microsoft.com/office/drawing/2014/main" xmlns="" id="{A3DC5AD6-AC74-EA95-AE09-E74356660180}"/>
                  </a:ext>
                </a:extLst>
              </p:cNvPr>
              <p:cNvSpPr/>
              <p:nvPr/>
            </p:nvSpPr>
            <p:spPr>
              <a:xfrm>
                <a:off x="1759237" y="3534570"/>
                <a:ext cx="29244" cy="446797"/>
              </a:xfrm>
              <a:custGeom>
                <a:avLst/>
                <a:gdLst>
                  <a:gd name="connsiteX0" fmla="*/ -39 w 29244"/>
                  <a:gd name="connsiteY0" fmla="*/ -50 h 446797"/>
                  <a:gd name="connsiteX1" fmla="*/ 29206 w 29244"/>
                  <a:gd name="connsiteY1" fmla="*/ 446748 h 446797"/>
                </a:gdLst>
                <a:ahLst/>
                <a:cxnLst>
                  <a:cxn ang="0">
                    <a:pos x="connsiteX0" y="connsiteY0"/>
                  </a:cxn>
                  <a:cxn ang="0">
                    <a:pos x="connsiteX1" y="connsiteY1"/>
                  </a:cxn>
                </a:cxnLst>
                <a:rect l="l" t="t" r="r" b="b"/>
                <a:pathLst>
                  <a:path w="29244" h="446797">
                    <a:moveTo>
                      <a:pt x="-39" y="-50"/>
                    </a:moveTo>
                    <a:cubicBezTo>
                      <a:pt x="13500" y="146039"/>
                      <a:pt x="21895" y="300658"/>
                      <a:pt x="29206" y="446748"/>
                    </a:cubicBezTo>
                  </a:path>
                </a:pathLst>
              </a:custGeom>
              <a:solidFill>
                <a:sysClr val="window" lastClr="FFFFFF"/>
              </a:solidFill>
              <a:ln w="5409" cap="flat">
                <a:solidFill>
                  <a:srgbClr val="B2AF3B"/>
                </a:solidFill>
                <a:prstDash val="solid"/>
                <a:miter/>
              </a:ln>
            </p:spPr>
            <p:txBody>
              <a:bodyPr rtlCol="0" anchor="ctr"/>
              <a:lstStyle/>
              <a:p>
                <a:endParaRPr lang="en-US" sz="1600"/>
              </a:p>
            </p:txBody>
          </p:sp>
          <p:sp>
            <p:nvSpPr>
              <p:cNvPr id="39" name="Freeform: Shape 38">
                <a:extLst>
                  <a:ext uri="{FF2B5EF4-FFF2-40B4-BE49-F238E27FC236}">
                    <a16:creationId xmlns:a16="http://schemas.microsoft.com/office/drawing/2014/main" xmlns="" id="{7EBD130A-2F7F-0818-1D2D-91975BF7AAA5}"/>
                  </a:ext>
                </a:extLst>
              </p:cNvPr>
              <p:cNvSpPr/>
              <p:nvPr/>
            </p:nvSpPr>
            <p:spPr>
              <a:xfrm>
                <a:off x="1808114" y="3536060"/>
                <a:ext cx="12456" cy="449235"/>
              </a:xfrm>
              <a:custGeom>
                <a:avLst/>
                <a:gdLst>
                  <a:gd name="connsiteX0" fmla="*/ -39 w 12456"/>
                  <a:gd name="connsiteY0" fmla="*/ -50 h 449235"/>
                  <a:gd name="connsiteX1" fmla="*/ 12417 w 12456"/>
                  <a:gd name="connsiteY1" fmla="*/ 449185 h 449235"/>
                </a:gdLst>
                <a:ahLst/>
                <a:cxnLst>
                  <a:cxn ang="0">
                    <a:pos x="connsiteX0" y="connsiteY0"/>
                  </a:cxn>
                  <a:cxn ang="0">
                    <a:pos x="connsiteX1" y="connsiteY1"/>
                  </a:cxn>
                </a:cxnLst>
                <a:rect l="l" t="t" r="r" b="b"/>
                <a:pathLst>
                  <a:path w="12456" h="449235">
                    <a:moveTo>
                      <a:pt x="-39" y="-50"/>
                    </a:moveTo>
                    <a:cubicBezTo>
                      <a:pt x="6595" y="144279"/>
                      <a:pt x="5377" y="302825"/>
                      <a:pt x="12417" y="449185"/>
                    </a:cubicBezTo>
                  </a:path>
                </a:pathLst>
              </a:custGeom>
              <a:solidFill>
                <a:sysClr val="window" lastClr="FFFFFF"/>
              </a:solidFill>
              <a:ln w="5409" cap="flat">
                <a:solidFill>
                  <a:srgbClr val="B2AF3B"/>
                </a:solidFill>
                <a:prstDash val="solid"/>
                <a:miter/>
              </a:ln>
            </p:spPr>
            <p:txBody>
              <a:bodyPr rtlCol="0" anchor="ctr"/>
              <a:lstStyle/>
              <a:p>
                <a:endParaRPr lang="en-US" sz="1600"/>
              </a:p>
            </p:txBody>
          </p:sp>
          <p:sp>
            <p:nvSpPr>
              <p:cNvPr id="40" name="Freeform: Shape 39">
                <a:extLst>
                  <a:ext uri="{FF2B5EF4-FFF2-40B4-BE49-F238E27FC236}">
                    <a16:creationId xmlns:a16="http://schemas.microsoft.com/office/drawing/2014/main" xmlns="" id="{B17A6846-84C3-AAE4-D7F3-F15F6EF6895D}"/>
                  </a:ext>
                </a:extLst>
              </p:cNvPr>
              <p:cNvSpPr/>
              <p:nvPr/>
            </p:nvSpPr>
            <p:spPr>
              <a:xfrm>
                <a:off x="1783524" y="3456787"/>
                <a:ext cx="98515" cy="44883"/>
              </a:xfrm>
              <a:custGeom>
                <a:avLst/>
                <a:gdLst>
                  <a:gd name="connsiteX0" fmla="*/ 723 w 98515"/>
                  <a:gd name="connsiteY0" fmla="*/ 44833 h 44883"/>
                  <a:gd name="connsiteX1" fmla="*/ 723 w 98515"/>
                  <a:gd name="connsiteY1" fmla="*/ 22628 h 44883"/>
                  <a:gd name="connsiteX2" fmla="*/ 12096 w 98515"/>
                  <a:gd name="connsiteY2" fmla="*/ 4350 h 44883"/>
                  <a:gd name="connsiteX3" fmla="*/ 29020 w 98515"/>
                  <a:gd name="connsiteY3" fmla="*/ 559 h 44883"/>
                  <a:gd name="connsiteX4" fmla="*/ 71263 w 98515"/>
                  <a:gd name="connsiteY4" fmla="*/ 559 h 44883"/>
                  <a:gd name="connsiteX5" fmla="*/ 95146 w 98515"/>
                  <a:gd name="connsiteY5" fmla="*/ 15466 h 44883"/>
                  <a:gd name="connsiteX6" fmla="*/ 95633 w 98515"/>
                  <a:gd name="connsiteY6" fmla="*/ 20868 h 44883"/>
                  <a:gd name="connsiteX7" fmla="*/ 98477 w 98515"/>
                  <a:gd name="connsiteY7" fmla="*/ 43479 h 448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15" h="44883">
                    <a:moveTo>
                      <a:pt x="723" y="44833"/>
                    </a:moveTo>
                    <a:cubicBezTo>
                      <a:pt x="-293" y="37468"/>
                      <a:pt x="-293" y="29994"/>
                      <a:pt x="723" y="22628"/>
                    </a:cubicBezTo>
                    <a:cubicBezTo>
                      <a:pt x="1819" y="15222"/>
                      <a:pt x="5935" y="8615"/>
                      <a:pt x="12096" y="4350"/>
                    </a:cubicBezTo>
                    <a:cubicBezTo>
                      <a:pt x="17362" y="1791"/>
                      <a:pt x="23157" y="491"/>
                      <a:pt x="29020" y="559"/>
                    </a:cubicBezTo>
                    <a:cubicBezTo>
                      <a:pt x="43087" y="-253"/>
                      <a:pt x="57195" y="-253"/>
                      <a:pt x="71263" y="559"/>
                    </a:cubicBezTo>
                    <a:cubicBezTo>
                      <a:pt x="81972" y="-1918"/>
                      <a:pt x="92668" y="4756"/>
                      <a:pt x="95146" y="15466"/>
                    </a:cubicBezTo>
                    <a:cubicBezTo>
                      <a:pt x="95552" y="17226"/>
                      <a:pt x="95715" y="19054"/>
                      <a:pt x="95633" y="20868"/>
                    </a:cubicBezTo>
                    <a:lnTo>
                      <a:pt x="98477" y="43479"/>
                    </a:lnTo>
                  </a:path>
                </a:pathLst>
              </a:custGeom>
              <a:solidFill>
                <a:sysClr val="window" lastClr="FFFFFF"/>
              </a:solidFill>
              <a:ln w="13523" cap="flat">
                <a:solidFill>
                  <a:srgbClr val="5E6E1A"/>
                </a:solidFill>
                <a:prstDash val="solid"/>
                <a:miter/>
              </a:ln>
            </p:spPr>
            <p:txBody>
              <a:bodyPr rtlCol="0" anchor="ctr"/>
              <a:lstStyle/>
              <a:p>
                <a:endParaRPr lang="en-US" sz="1600"/>
              </a:p>
            </p:txBody>
          </p:sp>
          <p:sp>
            <p:nvSpPr>
              <p:cNvPr id="41" name="Freeform: Shape 40">
                <a:extLst>
                  <a:ext uri="{FF2B5EF4-FFF2-40B4-BE49-F238E27FC236}">
                    <a16:creationId xmlns:a16="http://schemas.microsoft.com/office/drawing/2014/main" xmlns="" id="{79C5520F-5C44-87F0-4133-92B1C9DF97D6}"/>
                  </a:ext>
                </a:extLst>
              </p:cNvPr>
              <p:cNvSpPr/>
              <p:nvPr/>
            </p:nvSpPr>
            <p:spPr>
              <a:xfrm>
                <a:off x="1618366" y="3491741"/>
                <a:ext cx="426851" cy="44352"/>
              </a:xfrm>
              <a:custGeom>
                <a:avLst/>
                <a:gdLst>
                  <a:gd name="connsiteX0" fmla="*/ 4085 w 426851"/>
                  <a:gd name="connsiteY0" fmla="*/ 32219 h 44352"/>
                  <a:gd name="connsiteX1" fmla="*/ 420419 w 426851"/>
                  <a:gd name="connsiteY1" fmla="*/ 32219 h 44352"/>
                  <a:gd name="connsiteX2" fmla="*/ 426783 w 426851"/>
                  <a:gd name="connsiteY2" fmla="*/ 6359 h 44352"/>
                  <a:gd name="connsiteX3" fmla="*/ 425564 w 426851"/>
                  <a:gd name="connsiteY3" fmla="*/ 672 h 44352"/>
                  <a:gd name="connsiteX4" fmla="*/ 423533 w 426851"/>
                  <a:gd name="connsiteY4" fmla="*/ 672 h 44352"/>
                  <a:gd name="connsiteX5" fmla="*/ 971 w 426851"/>
                  <a:gd name="connsiteY5" fmla="*/ 672 h 44352"/>
                  <a:gd name="connsiteX6" fmla="*/ 4085 w 426851"/>
                  <a:gd name="connsiteY6" fmla="*/ 32219 h 443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26851" h="44352">
                    <a:moveTo>
                      <a:pt x="4085" y="32219"/>
                    </a:moveTo>
                    <a:cubicBezTo>
                      <a:pt x="142389" y="48331"/>
                      <a:pt x="282115" y="48331"/>
                      <a:pt x="420419" y="32219"/>
                    </a:cubicBezTo>
                    <a:cubicBezTo>
                      <a:pt x="424346" y="24149"/>
                      <a:pt x="426512" y="15335"/>
                      <a:pt x="426783" y="6359"/>
                    </a:cubicBezTo>
                    <a:cubicBezTo>
                      <a:pt x="426932" y="4382"/>
                      <a:pt x="426512" y="2405"/>
                      <a:pt x="425564" y="672"/>
                    </a:cubicBezTo>
                    <a:cubicBezTo>
                      <a:pt x="424481" y="-953"/>
                      <a:pt x="425564" y="672"/>
                      <a:pt x="423533" y="672"/>
                    </a:cubicBezTo>
                    <a:cubicBezTo>
                      <a:pt x="282779" y="8119"/>
                      <a:pt x="141726" y="8119"/>
                      <a:pt x="971" y="672"/>
                    </a:cubicBezTo>
                    <a:cubicBezTo>
                      <a:pt x="-1073" y="11260"/>
                      <a:pt x="-4" y="22227"/>
                      <a:pt x="4085" y="32219"/>
                    </a:cubicBezTo>
                    <a:close/>
                  </a:path>
                </a:pathLst>
              </a:custGeom>
              <a:solidFill>
                <a:sysClr val="window" lastClr="FFFFFF"/>
              </a:solidFill>
              <a:ln w="13523" cap="flat">
                <a:noFill/>
                <a:prstDash val="solid"/>
                <a:miter/>
              </a:ln>
            </p:spPr>
            <p:txBody>
              <a:bodyPr rtlCol="0" anchor="ctr"/>
              <a:lstStyle/>
              <a:p>
                <a:endParaRPr lang="en-US" sz="1600"/>
              </a:p>
            </p:txBody>
          </p:sp>
        </p:grpSp>
        <p:grpSp>
          <p:nvGrpSpPr>
            <p:cNvPr id="12" name="Group 11">
              <a:extLst>
                <a:ext uri="{FF2B5EF4-FFF2-40B4-BE49-F238E27FC236}">
                  <a16:creationId xmlns:a16="http://schemas.microsoft.com/office/drawing/2014/main" xmlns="" id="{C4DA48AE-EC6E-91BB-7561-5213E144D7A5}"/>
                </a:ext>
              </a:extLst>
            </p:cNvPr>
            <p:cNvGrpSpPr/>
            <p:nvPr/>
          </p:nvGrpSpPr>
          <p:grpSpPr>
            <a:xfrm>
              <a:off x="1095086" y="1853388"/>
              <a:ext cx="925731" cy="925731"/>
              <a:chOff x="1095086" y="1853388"/>
              <a:chExt cx="925731" cy="925731"/>
            </a:xfrm>
          </p:grpSpPr>
          <p:sp>
            <p:nvSpPr>
              <p:cNvPr id="21" name="Freeform: Shape 20">
                <a:extLst>
                  <a:ext uri="{FF2B5EF4-FFF2-40B4-BE49-F238E27FC236}">
                    <a16:creationId xmlns:a16="http://schemas.microsoft.com/office/drawing/2014/main" xmlns="" id="{472F19CE-2AD9-783D-0448-BDB481130477}"/>
                  </a:ext>
                </a:extLst>
              </p:cNvPr>
              <p:cNvSpPr/>
              <p:nvPr/>
            </p:nvSpPr>
            <p:spPr>
              <a:xfrm rot="18217199">
                <a:off x="1095086" y="1853388"/>
                <a:ext cx="925731" cy="925731"/>
              </a:xfrm>
              <a:custGeom>
                <a:avLst/>
                <a:gdLst>
                  <a:gd name="connsiteX0" fmla="*/ 925694 w 925731"/>
                  <a:gd name="connsiteY0" fmla="*/ 462736 h 925731"/>
                  <a:gd name="connsiteX1" fmla="*/ 462828 w 925731"/>
                  <a:gd name="connsiteY1" fmla="*/ 925601 h 925731"/>
                  <a:gd name="connsiteX2" fmla="*/ -38 w 925731"/>
                  <a:gd name="connsiteY2" fmla="*/ 462736 h 925731"/>
                  <a:gd name="connsiteX3" fmla="*/ 462828 w 925731"/>
                  <a:gd name="connsiteY3" fmla="*/ -130 h 925731"/>
                  <a:gd name="connsiteX4" fmla="*/ 925694 w 925731"/>
                  <a:gd name="connsiteY4" fmla="*/ 462736 h 9257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5731" h="925731">
                    <a:moveTo>
                      <a:pt x="925694" y="462736"/>
                    </a:moveTo>
                    <a:cubicBezTo>
                      <a:pt x="925694" y="718370"/>
                      <a:pt x="718462" y="925601"/>
                      <a:pt x="462828" y="925601"/>
                    </a:cubicBezTo>
                    <a:cubicBezTo>
                      <a:pt x="207194" y="925601"/>
                      <a:pt x="-38" y="718370"/>
                      <a:pt x="-38" y="462736"/>
                    </a:cubicBezTo>
                    <a:cubicBezTo>
                      <a:pt x="-38" y="207102"/>
                      <a:pt x="207194" y="-130"/>
                      <a:pt x="462828" y="-130"/>
                    </a:cubicBezTo>
                    <a:cubicBezTo>
                      <a:pt x="718462" y="-130"/>
                      <a:pt x="925694" y="207102"/>
                      <a:pt x="925694" y="462736"/>
                    </a:cubicBezTo>
                    <a:close/>
                  </a:path>
                </a:pathLst>
              </a:custGeom>
              <a:solidFill>
                <a:srgbClr val="6BA01F"/>
              </a:solidFill>
              <a:ln w="18087" cap="flat">
                <a:noFill/>
                <a:prstDash val="solid"/>
                <a:miter/>
              </a:ln>
            </p:spPr>
            <p:txBody>
              <a:bodyPr rtlCol="0" anchor="ctr"/>
              <a:lstStyle/>
              <a:p>
                <a:endParaRPr lang="en-US" sz="1600"/>
              </a:p>
            </p:txBody>
          </p:sp>
          <p:sp>
            <p:nvSpPr>
              <p:cNvPr id="22" name="Freeform: Shape 21">
                <a:extLst>
                  <a:ext uri="{FF2B5EF4-FFF2-40B4-BE49-F238E27FC236}">
                    <a16:creationId xmlns:a16="http://schemas.microsoft.com/office/drawing/2014/main" xmlns="" id="{75694D7C-C720-9AA1-3725-41185C520C9B}"/>
                  </a:ext>
                </a:extLst>
              </p:cNvPr>
              <p:cNvSpPr/>
              <p:nvPr/>
            </p:nvSpPr>
            <p:spPr>
              <a:xfrm>
                <a:off x="1140946" y="1898967"/>
                <a:ext cx="832366" cy="832366"/>
              </a:xfrm>
              <a:custGeom>
                <a:avLst/>
                <a:gdLst>
                  <a:gd name="connsiteX0" fmla="*/ 417376 w 832366"/>
                  <a:gd name="connsiteY0" fmla="*/ 832234 h 832366"/>
                  <a:gd name="connsiteX1" fmla="*/ -36 w 832366"/>
                  <a:gd name="connsiteY1" fmla="*/ 417284 h 832366"/>
                  <a:gd name="connsiteX2" fmla="*/ 414915 w 832366"/>
                  <a:gd name="connsiteY2" fmla="*/ -128 h 832366"/>
                  <a:gd name="connsiteX3" fmla="*/ 832327 w 832366"/>
                  <a:gd name="connsiteY3" fmla="*/ 414823 h 832366"/>
                  <a:gd name="connsiteX4" fmla="*/ 605200 w 832366"/>
                  <a:gd name="connsiteY4" fmla="*/ 786817 h 832366"/>
                  <a:gd name="connsiteX5" fmla="*/ 417376 w 832366"/>
                  <a:gd name="connsiteY5" fmla="*/ 832234 h 8323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32366" h="832366">
                    <a:moveTo>
                      <a:pt x="417376" y="832234"/>
                    </a:moveTo>
                    <a:cubicBezTo>
                      <a:pt x="187535" y="832922"/>
                      <a:pt x="652" y="647142"/>
                      <a:pt x="-36" y="417284"/>
                    </a:cubicBezTo>
                    <a:cubicBezTo>
                      <a:pt x="-723" y="187443"/>
                      <a:pt x="185056" y="560"/>
                      <a:pt x="414915" y="-128"/>
                    </a:cubicBezTo>
                    <a:cubicBezTo>
                      <a:pt x="644756" y="-798"/>
                      <a:pt x="831639" y="184964"/>
                      <a:pt x="832327" y="414823"/>
                    </a:cubicBezTo>
                    <a:cubicBezTo>
                      <a:pt x="832779" y="571723"/>
                      <a:pt x="744983" y="715541"/>
                      <a:pt x="605200" y="786817"/>
                    </a:cubicBezTo>
                    <a:cubicBezTo>
                      <a:pt x="547062" y="816582"/>
                      <a:pt x="482698" y="832144"/>
                      <a:pt x="417376" y="832234"/>
                    </a:cubicBezTo>
                    <a:close/>
                  </a:path>
                </a:pathLst>
              </a:custGeom>
              <a:solidFill>
                <a:srgbClr val="79BA2B"/>
              </a:solidFill>
              <a:ln w="18087" cap="flat">
                <a:noFill/>
                <a:prstDash val="solid"/>
                <a:miter/>
              </a:ln>
            </p:spPr>
            <p:txBody>
              <a:bodyPr rtlCol="0" anchor="ctr"/>
              <a:lstStyle/>
              <a:p>
                <a:endParaRPr lang="en-US" sz="1600"/>
              </a:p>
            </p:txBody>
          </p:sp>
          <p:grpSp>
            <p:nvGrpSpPr>
              <p:cNvPr id="23" name="Group 22">
                <a:extLst>
                  <a:ext uri="{FF2B5EF4-FFF2-40B4-BE49-F238E27FC236}">
                    <a16:creationId xmlns:a16="http://schemas.microsoft.com/office/drawing/2014/main" xmlns="" id="{468349E2-6081-42D6-D154-14D98953A230}"/>
                  </a:ext>
                </a:extLst>
              </p:cNvPr>
              <p:cNvGrpSpPr/>
              <p:nvPr/>
            </p:nvGrpSpPr>
            <p:grpSpPr>
              <a:xfrm>
                <a:off x="1320774" y="2091317"/>
                <a:ext cx="474379" cy="451285"/>
                <a:chOff x="1320774" y="2091317"/>
                <a:chExt cx="474379" cy="451285"/>
              </a:xfrm>
            </p:grpSpPr>
            <p:sp>
              <p:nvSpPr>
                <p:cNvPr id="24" name="Freeform: Shape 23">
                  <a:extLst>
                    <a:ext uri="{FF2B5EF4-FFF2-40B4-BE49-F238E27FC236}">
                      <a16:creationId xmlns:a16="http://schemas.microsoft.com/office/drawing/2014/main" xmlns="" id="{9BC419A0-C965-F0D6-7918-2BD13F0DCBA7}"/>
                    </a:ext>
                  </a:extLst>
                </p:cNvPr>
                <p:cNvSpPr/>
                <p:nvPr/>
              </p:nvSpPr>
              <p:spPr>
                <a:xfrm>
                  <a:off x="1320774" y="2172382"/>
                  <a:ext cx="173348" cy="211890"/>
                </a:xfrm>
                <a:custGeom>
                  <a:avLst/>
                  <a:gdLst>
                    <a:gd name="connsiteX0" fmla="*/ 161730 w 173348"/>
                    <a:gd name="connsiteY0" fmla="*/ 83830 h 211890"/>
                    <a:gd name="connsiteX1" fmla="*/ 167883 w 173348"/>
                    <a:gd name="connsiteY1" fmla="*/ 83830 h 211890"/>
                    <a:gd name="connsiteX2" fmla="*/ 173311 w 173348"/>
                    <a:gd name="connsiteY2" fmla="*/ 87087 h 211890"/>
                    <a:gd name="connsiteX3" fmla="*/ 168063 w 173348"/>
                    <a:gd name="connsiteY3" fmla="*/ 77859 h 211890"/>
                    <a:gd name="connsiteX4" fmla="*/ 168063 w 173348"/>
                    <a:gd name="connsiteY4" fmla="*/ 77859 h 211890"/>
                    <a:gd name="connsiteX5" fmla="*/ 123007 w 173348"/>
                    <a:gd name="connsiteY5" fmla="*/ -130 h 211890"/>
                    <a:gd name="connsiteX6" fmla="*/ 58047 w 173348"/>
                    <a:gd name="connsiteY6" fmla="*/ 6746 h 211890"/>
                    <a:gd name="connsiteX7" fmla="*/ 58047 w 173348"/>
                    <a:gd name="connsiteY7" fmla="*/ 6746 h 211890"/>
                    <a:gd name="connsiteX8" fmla="*/ 37781 w 173348"/>
                    <a:gd name="connsiteY8" fmla="*/ 8736 h 211890"/>
                    <a:gd name="connsiteX9" fmla="*/ 48094 w 173348"/>
                    <a:gd name="connsiteY9" fmla="*/ 14708 h 211890"/>
                    <a:gd name="connsiteX10" fmla="*/ 51895 w 173348"/>
                    <a:gd name="connsiteY10" fmla="*/ 19594 h 211890"/>
                    <a:gd name="connsiteX11" fmla="*/ 51895 w 173348"/>
                    <a:gd name="connsiteY11" fmla="*/ 25746 h 211890"/>
                    <a:gd name="connsiteX12" fmla="*/ 9553 w 173348"/>
                    <a:gd name="connsiteY12" fmla="*/ 98668 h 211890"/>
                    <a:gd name="connsiteX13" fmla="*/ -38 w 173348"/>
                    <a:gd name="connsiteY13" fmla="*/ 134858 h 211890"/>
                    <a:gd name="connsiteX14" fmla="*/ 9553 w 173348"/>
                    <a:gd name="connsiteY14" fmla="*/ 171047 h 211890"/>
                    <a:gd name="connsiteX15" fmla="*/ 32895 w 173348"/>
                    <a:gd name="connsiteY15" fmla="*/ 211761 h 211890"/>
                    <a:gd name="connsiteX16" fmla="*/ 85551 w 173348"/>
                    <a:gd name="connsiteY16" fmla="*/ 211761 h 211890"/>
                    <a:gd name="connsiteX17" fmla="*/ 156844 w 173348"/>
                    <a:gd name="connsiteY17" fmla="*/ 88535 h 211890"/>
                    <a:gd name="connsiteX18" fmla="*/ 161730 w 173348"/>
                    <a:gd name="connsiteY18" fmla="*/ 83830 h 2118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73348" h="211890">
                      <a:moveTo>
                        <a:pt x="161730" y="83830"/>
                      </a:moveTo>
                      <a:cubicBezTo>
                        <a:pt x="163721" y="83106"/>
                        <a:pt x="165892" y="83106"/>
                        <a:pt x="167883" y="83830"/>
                      </a:cubicBezTo>
                      <a:lnTo>
                        <a:pt x="173311" y="87087"/>
                      </a:lnTo>
                      <a:lnTo>
                        <a:pt x="168063" y="77859"/>
                      </a:lnTo>
                      <a:lnTo>
                        <a:pt x="168063" y="77859"/>
                      </a:lnTo>
                      <a:lnTo>
                        <a:pt x="123007" y="-130"/>
                      </a:lnTo>
                      <a:lnTo>
                        <a:pt x="58047" y="6746"/>
                      </a:lnTo>
                      <a:lnTo>
                        <a:pt x="58047" y="6746"/>
                      </a:lnTo>
                      <a:lnTo>
                        <a:pt x="37781" y="8736"/>
                      </a:lnTo>
                      <a:lnTo>
                        <a:pt x="48094" y="14708"/>
                      </a:lnTo>
                      <a:cubicBezTo>
                        <a:pt x="49922" y="15793"/>
                        <a:pt x="51279" y="17549"/>
                        <a:pt x="51895" y="19594"/>
                      </a:cubicBezTo>
                      <a:cubicBezTo>
                        <a:pt x="52691" y="21566"/>
                        <a:pt x="52691" y="23773"/>
                        <a:pt x="51895" y="25746"/>
                      </a:cubicBezTo>
                      <a:lnTo>
                        <a:pt x="9553" y="98668"/>
                      </a:lnTo>
                      <a:cubicBezTo>
                        <a:pt x="3292" y="109706"/>
                        <a:pt x="-20" y="122173"/>
                        <a:pt x="-38" y="134858"/>
                      </a:cubicBezTo>
                      <a:cubicBezTo>
                        <a:pt x="-74" y="147560"/>
                        <a:pt x="3238" y="160028"/>
                        <a:pt x="9553" y="171047"/>
                      </a:cubicBezTo>
                      <a:lnTo>
                        <a:pt x="32895" y="211761"/>
                      </a:lnTo>
                      <a:lnTo>
                        <a:pt x="85551" y="211761"/>
                      </a:lnTo>
                      <a:lnTo>
                        <a:pt x="156844" y="88535"/>
                      </a:lnTo>
                      <a:cubicBezTo>
                        <a:pt x="157659" y="86309"/>
                        <a:pt x="159468" y="84572"/>
                        <a:pt x="161730" y="83830"/>
                      </a:cubicBezTo>
                      <a:close/>
                    </a:path>
                  </a:pathLst>
                </a:custGeom>
                <a:solidFill>
                  <a:srgbClr val="F9FBFC"/>
                </a:solidFill>
                <a:ln w="18087" cap="flat">
                  <a:noFill/>
                  <a:prstDash val="solid"/>
                  <a:miter/>
                </a:ln>
              </p:spPr>
              <p:txBody>
                <a:bodyPr rtlCol="0" anchor="ctr"/>
                <a:lstStyle/>
                <a:p>
                  <a:endParaRPr lang="en-US" sz="1600"/>
                </a:p>
              </p:txBody>
            </p:sp>
            <p:sp>
              <p:nvSpPr>
                <p:cNvPr id="25" name="Freeform: Shape 24">
                  <a:extLst>
                    <a:ext uri="{FF2B5EF4-FFF2-40B4-BE49-F238E27FC236}">
                      <a16:creationId xmlns:a16="http://schemas.microsoft.com/office/drawing/2014/main" xmlns="" id="{9B8599FB-3A63-BF12-AD34-FF43A1F38CCF}"/>
                    </a:ext>
                  </a:extLst>
                </p:cNvPr>
                <p:cNvSpPr/>
                <p:nvPr/>
              </p:nvSpPr>
              <p:spPr>
                <a:xfrm>
                  <a:off x="1362936" y="2398206"/>
                  <a:ext cx="161043" cy="123587"/>
                </a:xfrm>
                <a:custGeom>
                  <a:avLst/>
                  <a:gdLst>
                    <a:gd name="connsiteX0" fmla="*/ 48095 w 161043"/>
                    <a:gd name="connsiteY0" fmla="*/ 956 h 123587"/>
                    <a:gd name="connsiteX1" fmla="*/ -38 w 161043"/>
                    <a:gd name="connsiteY1" fmla="*/ 956 h 123587"/>
                    <a:gd name="connsiteX2" fmla="*/ 49904 w 161043"/>
                    <a:gd name="connsiteY2" fmla="*/ 87268 h 123587"/>
                    <a:gd name="connsiteX3" fmla="*/ 112512 w 161043"/>
                    <a:gd name="connsiteY3" fmla="*/ 123458 h 123587"/>
                    <a:gd name="connsiteX4" fmla="*/ 152683 w 161043"/>
                    <a:gd name="connsiteY4" fmla="*/ 123458 h 123587"/>
                    <a:gd name="connsiteX5" fmla="*/ 120474 w 161043"/>
                    <a:gd name="connsiteY5" fmla="*/ 78944 h 123587"/>
                    <a:gd name="connsiteX6" fmla="*/ 120474 w 161043"/>
                    <a:gd name="connsiteY6" fmla="*/ 70259 h 123587"/>
                    <a:gd name="connsiteX7" fmla="*/ 161006 w 161043"/>
                    <a:gd name="connsiteY7" fmla="*/ -130 h 1235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1043" h="123587">
                      <a:moveTo>
                        <a:pt x="48095" y="956"/>
                      </a:moveTo>
                      <a:lnTo>
                        <a:pt x="-38" y="956"/>
                      </a:lnTo>
                      <a:lnTo>
                        <a:pt x="49904" y="87268"/>
                      </a:lnTo>
                      <a:cubicBezTo>
                        <a:pt x="62824" y="109633"/>
                        <a:pt x="86672" y="123439"/>
                        <a:pt x="112512" y="123458"/>
                      </a:cubicBezTo>
                      <a:lnTo>
                        <a:pt x="152683" y="123458"/>
                      </a:lnTo>
                      <a:lnTo>
                        <a:pt x="120474" y="78944"/>
                      </a:lnTo>
                      <a:cubicBezTo>
                        <a:pt x="118755" y="76303"/>
                        <a:pt x="118755" y="72901"/>
                        <a:pt x="120474" y="70259"/>
                      </a:cubicBezTo>
                      <a:lnTo>
                        <a:pt x="161006" y="-130"/>
                      </a:lnTo>
                      <a:close/>
                    </a:path>
                  </a:pathLst>
                </a:custGeom>
                <a:solidFill>
                  <a:srgbClr val="F9FBFC"/>
                </a:solidFill>
                <a:ln w="18087" cap="flat">
                  <a:noFill/>
                  <a:prstDash val="solid"/>
                  <a:miter/>
                </a:ln>
              </p:spPr>
              <p:txBody>
                <a:bodyPr rtlCol="0" anchor="ctr"/>
                <a:lstStyle/>
                <a:p>
                  <a:endParaRPr lang="en-US" sz="1600"/>
                </a:p>
              </p:txBody>
            </p:sp>
            <p:sp>
              <p:nvSpPr>
                <p:cNvPr id="26" name="Freeform: Shape 25">
                  <a:extLst>
                    <a:ext uri="{FF2B5EF4-FFF2-40B4-BE49-F238E27FC236}">
                      <a16:creationId xmlns:a16="http://schemas.microsoft.com/office/drawing/2014/main" xmlns="" id="{CB2847D9-9D5B-9D32-45FF-6027E5911141}"/>
                    </a:ext>
                  </a:extLst>
                </p:cNvPr>
                <p:cNvSpPr/>
                <p:nvPr/>
              </p:nvSpPr>
              <p:spPr>
                <a:xfrm>
                  <a:off x="1392792" y="2091317"/>
                  <a:ext cx="182034" cy="139873"/>
                </a:xfrm>
                <a:custGeom>
                  <a:avLst/>
                  <a:gdLst>
                    <a:gd name="connsiteX0" fmla="*/ 82656 w 182034"/>
                    <a:gd name="connsiteY0" fmla="*/ -130 h 139873"/>
                    <a:gd name="connsiteX1" fmla="*/ 20048 w 182034"/>
                    <a:gd name="connsiteY1" fmla="*/ 36060 h 139873"/>
                    <a:gd name="connsiteX2" fmla="*/ -38 w 182034"/>
                    <a:gd name="connsiteY2" fmla="*/ 71164 h 139873"/>
                    <a:gd name="connsiteX3" fmla="*/ 54247 w 182034"/>
                    <a:gd name="connsiteY3" fmla="*/ 65373 h 139873"/>
                    <a:gd name="connsiteX4" fmla="*/ 62027 w 182034"/>
                    <a:gd name="connsiteY4" fmla="*/ 69354 h 139873"/>
                    <a:gd name="connsiteX5" fmla="*/ 102741 w 182034"/>
                    <a:gd name="connsiteY5" fmla="*/ 139743 h 139873"/>
                    <a:gd name="connsiteX6" fmla="*/ 158111 w 182034"/>
                    <a:gd name="connsiteY6" fmla="*/ 41669 h 139873"/>
                    <a:gd name="connsiteX7" fmla="*/ 158111 w 182034"/>
                    <a:gd name="connsiteY7" fmla="*/ 41669 h 139873"/>
                    <a:gd name="connsiteX8" fmla="*/ 181996 w 182034"/>
                    <a:gd name="connsiteY8" fmla="*/ 232 h 139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2034" h="139873">
                      <a:moveTo>
                        <a:pt x="82656" y="-130"/>
                      </a:moveTo>
                      <a:cubicBezTo>
                        <a:pt x="56816" y="-112"/>
                        <a:pt x="32967" y="13695"/>
                        <a:pt x="20048" y="36060"/>
                      </a:cubicBezTo>
                      <a:lnTo>
                        <a:pt x="-38" y="71164"/>
                      </a:lnTo>
                      <a:lnTo>
                        <a:pt x="54247" y="65373"/>
                      </a:lnTo>
                      <a:cubicBezTo>
                        <a:pt x="57395" y="65084"/>
                        <a:pt x="60417" y="66622"/>
                        <a:pt x="62027" y="69354"/>
                      </a:cubicBezTo>
                      <a:lnTo>
                        <a:pt x="102741" y="139743"/>
                      </a:lnTo>
                      <a:lnTo>
                        <a:pt x="158111" y="41669"/>
                      </a:lnTo>
                      <a:lnTo>
                        <a:pt x="158111" y="41669"/>
                      </a:lnTo>
                      <a:lnTo>
                        <a:pt x="181996" y="232"/>
                      </a:lnTo>
                      <a:close/>
                    </a:path>
                  </a:pathLst>
                </a:custGeom>
                <a:solidFill>
                  <a:srgbClr val="F9FBFC"/>
                </a:solidFill>
                <a:ln w="18087" cap="flat">
                  <a:noFill/>
                  <a:prstDash val="solid"/>
                  <a:miter/>
                </a:ln>
              </p:spPr>
              <p:txBody>
                <a:bodyPr rtlCol="0" anchor="ctr"/>
                <a:lstStyle/>
                <a:p>
                  <a:endParaRPr lang="en-US" sz="1600"/>
                </a:p>
              </p:txBody>
            </p:sp>
            <p:sp>
              <p:nvSpPr>
                <p:cNvPr id="27" name="Freeform: Shape 26">
                  <a:extLst>
                    <a:ext uri="{FF2B5EF4-FFF2-40B4-BE49-F238E27FC236}">
                      <a16:creationId xmlns:a16="http://schemas.microsoft.com/office/drawing/2014/main" xmlns="" id="{BFF35BEF-BB53-D6BA-E7C2-295EF958E0D4}"/>
                    </a:ext>
                  </a:extLst>
                </p:cNvPr>
                <p:cNvSpPr/>
                <p:nvPr/>
              </p:nvSpPr>
              <p:spPr>
                <a:xfrm>
                  <a:off x="1499551" y="2385539"/>
                  <a:ext cx="227090" cy="157063"/>
                </a:xfrm>
                <a:custGeom>
                  <a:avLst/>
                  <a:gdLst>
                    <a:gd name="connsiteX0" fmla="*/ 52799 w 227090"/>
                    <a:gd name="connsiteY0" fmla="*/ 12174 h 157063"/>
                    <a:gd name="connsiteX1" fmla="*/ 50447 w 227090"/>
                    <a:gd name="connsiteY1" fmla="*/ 6565 h 157063"/>
                    <a:gd name="connsiteX2" fmla="*/ 50447 w 227090"/>
                    <a:gd name="connsiteY2" fmla="*/ -130 h 157063"/>
                    <a:gd name="connsiteX3" fmla="*/ 44838 w 227090"/>
                    <a:gd name="connsiteY3" fmla="*/ 9641 h 157063"/>
                    <a:gd name="connsiteX4" fmla="*/ -38 w 227090"/>
                    <a:gd name="connsiteY4" fmla="*/ 87268 h 157063"/>
                    <a:gd name="connsiteX5" fmla="*/ 38324 w 227090"/>
                    <a:gd name="connsiteY5" fmla="*/ 140286 h 157063"/>
                    <a:gd name="connsiteX6" fmla="*/ 50447 w 227090"/>
                    <a:gd name="connsiteY6" fmla="*/ 156933 h 157063"/>
                    <a:gd name="connsiteX7" fmla="*/ 50447 w 227090"/>
                    <a:gd name="connsiteY7" fmla="*/ 144990 h 157063"/>
                    <a:gd name="connsiteX8" fmla="*/ 52799 w 227090"/>
                    <a:gd name="connsiteY8" fmla="*/ 139200 h 157063"/>
                    <a:gd name="connsiteX9" fmla="*/ 58409 w 227090"/>
                    <a:gd name="connsiteY9" fmla="*/ 137029 h 157063"/>
                    <a:gd name="connsiteX10" fmla="*/ 140921 w 227090"/>
                    <a:gd name="connsiteY10" fmla="*/ 137029 h 157063"/>
                    <a:gd name="connsiteX11" fmla="*/ 203529 w 227090"/>
                    <a:gd name="connsiteY11" fmla="*/ 100839 h 157063"/>
                    <a:gd name="connsiteX12" fmla="*/ 227053 w 227090"/>
                    <a:gd name="connsiteY12" fmla="*/ 60307 h 157063"/>
                    <a:gd name="connsiteX13" fmla="*/ 200815 w 227090"/>
                    <a:gd name="connsiteY13" fmla="*/ 14527 h 157063"/>
                    <a:gd name="connsiteX14" fmla="*/ 57866 w 227090"/>
                    <a:gd name="connsiteY14" fmla="*/ 14527 h 157063"/>
                    <a:gd name="connsiteX15" fmla="*/ 52799 w 227090"/>
                    <a:gd name="connsiteY15" fmla="*/ 12174 h 1570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27090" h="157063">
                      <a:moveTo>
                        <a:pt x="52799" y="12174"/>
                      </a:moveTo>
                      <a:cubicBezTo>
                        <a:pt x="51297" y="10690"/>
                        <a:pt x="50465" y="8664"/>
                        <a:pt x="50447" y="6565"/>
                      </a:cubicBezTo>
                      <a:lnTo>
                        <a:pt x="50447" y="-130"/>
                      </a:lnTo>
                      <a:lnTo>
                        <a:pt x="44838" y="9641"/>
                      </a:lnTo>
                      <a:lnTo>
                        <a:pt x="-38" y="87268"/>
                      </a:lnTo>
                      <a:lnTo>
                        <a:pt x="38324" y="140286"/>
                      </a:lnTo>
                      <a:lnTo>
                        <a:pt x="50447" y="156933"/>
                      </a:lnTo>
                      <a:lnTo>
                        <a:pt x="50447" y="144990"/>
                      </a:lnTo>
                      <a:cubicBezTo>
                        <a:pt x="50483" y="142837"/>
                        <a:pt x="51316" y="140774"/>
                        <a:pt x="52799" y="139200"/>
                      </a:cubicBezTo>
                      <a:cubicBezTo>
                        <a:pt x="54301" y="137753"/>
                        <a:pt x="56328" y="136974"/>
                        <a:pt x="58409" y="137029"/>
                      </a:cubicBezTo>
                      <a:lnTo>
                        <a:pt x="140921" y="137029"/>
                      </a:lnTo>
                      <a:cubicBezTo>
                        <a:pt x="166761" y="137011"/>
                        <a:pt x="190610" y="123204"/>
                        <a:pt x="203529" y="100839"/>
                      </a:cubicBezTo>
                      <a:lnTo>
                        <a:pt x="227053" y="60307"/>
                      </a:lnTo>
                      <a:lnTo>
                        <a:pt x="200815" y="14527"/>
                      </a:lnTo>
                      <a:lnTo>
                        <a:pt x="57866" y="14527"/>
                      </a:lnTo>
                      <a:cubicBezTo>
                        <a:pt x="55948" y="14382"/>
                        <a:pt x="54157" y="13550"/>
                        <a:pt x="52799" y="12174"/>
                      </a:cubicBezTo>
                      <a:close/>
                    </a:path>
                  </a:pathLst>
                </a:custGeom>
                <a:solidFill>
                  <a:srgbClr val="F9FBFC"/>
                </a:solidFill>
                <a:ln w="18087" cap="flat">
                  <a:noFill/>
                  <a:prstDash val="solid"/>
                  <a:miter/>
                </a:ln>
              </p:spPr>
              <p:txBody>
                <a:bodyPr rtlCol="0" anchor="ctr"/>
                <a:lstStyle/>
                <a:p>
                  <a:endParaRPr lang="en-US" sz="1600"/>
                </a:p>
              </p:txBody>
            </p:sp>
            <p:sp>
              <p:nvSpPr>
                <p:cNvPr id="28" name="Freeform: Shape 27">
                  <a:extLst>
                    <a:ext uri="{FF2B5EF4-FFF2-40B4-BE49-F238E27FC236}">
                      <a16:creationId xmlns:a16="http://schemas.microsoft.com/office/drawing/2014/main" xmlns="" id="{DBE170F6-9217-C3A8-6837-8B6F115A28E5}"/>
                    </a:ext>
                  </a:extLst>
                </p:cNvPr>
                <p:cNvSpPr/>
                <p:nvPr/>
              </p:nvSpPr>
              <p:spPr>
                <a:xfrm>
                  <a:off x="1654624" y="2234990"/>
                  <a:ext cx="140529" cy="193795"/>
                </a:xfrm>
                <a:custGeom>
                  <a:avLst/>
                  <a:gdLst>
                    <a:gd name="connsiteX0" fmla="*/ 81208 w 140529"/>
                    <a:gd name="connsiteY0" fmla="*/ 55240 h 193795"/>
                    <a:gd name="connsiteX1" fmla="*/ -38 w 140529"/>
                    <a:gd name="connsiteY1" fmla="*/ 55240 h 193795"/>
                    <a:gd name="connsiteX2" fmla="*/ 57142 w 140529"/>
                    <a:gd name="connsiteY2" fmla="*/ 152048 h 193795"/>
                    <a:gd name="connsiteX3" fmla="*/ 57142 w 140529"/>
                    <a:gd name="connsiteY3" fmla="*/ 152048 h 193795"/>
                    <a:gd name="connsiteX4" fmla="*/ 81027 w 140529"/>
                    <a:gd name="connsiteY4" fmla="*/ 193666 h 193795"/>
                    <a:gd name="connsiteX5" fmla="*/ 130788 w 140529"/>
                    <a:gd name="connsiteY5" fmla="*/ 108439 h 193795"/>
                    <a:gd name="connsiteX6" fmla="*/ 130788 w 140529"/>
                    <a:gd name="connsiteY6" fmla="*/ 36060 h 193795"/>
                    <a:gd name="connsiteX7" fmla="*/ 110702 w 140529"/>
                    <a:gd name="connsiteY7" fmla="*/ -130 h 193795"/>
                    <a:gd name="connsiteX8" fmla="*/ 88446 w 140529"/>
                    <a:gd name="connsiteY8" fmla="*/ 49812 h 193795"/>
                    <a:gd name="connsiteX9" fmla="*/ 81208 w 140529"/>
                    <a:gd name="connsiteY9" fmla="*/ 55240 h 1937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0529" h="193795">
                      <a:moveTo>
                        <a:pt x="81208" y="55240"/>
                      </a:moveTo>
                      <a:lnTo>
                        <a:pt x="-38" y="55240"/>
                      </a:lnTo>
                      <a:lnTo>
                        <a:pt x="57142" y="152048"/>
                      </a:lnTo>
                      <a:lnTo>
                        <a:pt x="57142" y="152048"/>
                      </a:lnTo>
                      <a:lnTo>
                        <a:pt x="81027" y="193666"/>
                      </a:lnTo>
                      <a:lnTo>
                        <a:pt x="130788" y="108439"/>
                      </a:lnTo>
                      <a:cubicBezTo>
                        <a:pt x="143726" y="86037"/>
                        <a:pt x="143726" y="58461"/>
                        <a:pt x="130788" y="36060"/>
                      </a:cubicBezTo>
                      <a:lnTo>
                        <a:pt x="110702" y="-130"/>
                      </a:lnTo>
                      <a:lnTo>
                        <a:pt x="88446" y="49812"/>
                      </a:lnTo>
                      <a:cubicBezTo>
                        <a:pt x="87396" y="52942"/>
                        <a:pt x="84519" y="55113"/>
                        <a:pt x="81208" y="55240"/>
                      </a:cubicBezTo>
                      <a:close/>
                    </a:path>
                  </a:pathLst>
                </a:custGeom>
                <a:solidFill>
                  <a:srgbClr val="F9FBFC"/>
                </a:solidFill>
                <a:ln w="18087" cap="flat">
                  <a:noFill/>
                  <a:prstDash val="solid"/>
                  <a:miter/>
                </a:ln>
              </p:spPr>
              <p:txBody>
                <a:bodyPr rtlCol="0" anchor="ctr"/>
                <a:lstStyle/>
                <a:p>
                  <a:endParaRPr lang="en-US" sz="1600"/>
                </a:p>
              </p:txBody>
            </p:sp>
            <p:sp>
              <p:nvSpPr>
                <p:cNvPr id="29" name="Freeform: Shape 28">
                  <a:extLst>
                    <a:ext uri="{FF2B5EF4-FFF2-40B4-BE49-F238E27FC236}">
                      <a16:creationId xmlns:a16="http://schemas.microsoft.com/office/drawing/2014/main" xmlns="" id="{1563C59B-4935-A46D-E3B7-B0EA46C8965B}"/>
                    </a:ext>
                  </a:extLst>
                </p:cNvPr>
                <p:cNvSpPr/>
                <p:nvPr/>
              </p:nvSpPr>
              <p:spPr>
                <a:xfrm>
                  <a:off x="1567407" y="2091317"/>
                  <a:ext cx="197414" cy="183119"/>
                </a:xfrm>
                <a:custGeom>
                  <a:avLst/>
                  <a:gdLst>
                    <a:gd name="connsiteX0" fmla="*/ 73065 w 197414"/>
                    <a:gd name="connsiteY0" fmla="*/ -130 h 183119"/>
                    <a:gd name="connsiteX1" fmla="*/ 26200 w 197414"/>
                    <a:gd name="connsiteY1" fmla="*/ -130 h 183119"/>
                    <a:gd name="connsiteX2" fmla="*/ -38 w 197414"/>
                    <a:gd name="connsiteY2" fmla="*/ 45469 h 183119"/>
                    <a:gd name="connsiteX3" fmla="*/ 71075 w 197414"/>
                    <a:gd name="connsiteY3" fmla="*/ 168695 h 183119"/>
                    <a:gd name="connsiteX4" fmla="*/ 68180 w 197414"/>
                    <a:gd name="connsiteY4" fmla="*/ 179552 h 183119"/>
                    <a:gd name="connsiteX5" fmla="*/ 62208 w 197414"/>
                    <a:gd name="connsiteY5" fmla="*/ 182990 h 183119"/>
                    <a:gd name="connsiteX6" fmla="*/ 163359 w 197414"/>
                    <a:gd name="connsiteY6" fmla="*/ 182990 h 183119"/>
                    <a:gd name="connsiteX7" fmla="*/ 189053 w 197414"/>
                    <a:gd name="connsiteY7" fmla="*/ 123639 h 183119"/>
                    <a:gd name="connsiteX8" fmla="*/ 189053 w 197414"/>
                    <a:gd name="connsiteY8" fmla="*/ 123639 h 183119"/>
                    <a:gd name="connsiteX9" fmla="*/ 197377 w 197414"/>
                    <a:gd name="connsiteY9" fmla="*/ 105544 h 183119"/>
                    <a:gd name="connsiteX10" fmla="*/ 187063 w 197414"/>
                    <a:gd name="connsiteY10" fmla="*/ 111515 h 183119"/>
                    <a:gd name="connsiteX11" fmla="*/ 181092 w 197414"/>
                    <a:gd name="connsiteY11" fmla="*/ 111515 h 183119"/>
                    <a:gd name="connsiteX12" fmla="*/ 176206 w 197414"/>
                    <a:gd name="connsiteY12" fmla="*/ 107896 h 183119"/>
                    <a:gd name="connsiteX13" fmla="*/ 134950 w 197414"/>
                    <a:gd name="connsiteY13" fmla="*/ 36602 h 183119"/>
                    <a:gd name="connsiteX14" fmla="*/ 73065 w 197414"/>
                    <a:gd name="connsiteY14" fmla="*/ -130 h 183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97414" h="183119">
                      <a:moveTo>
                        <a:pt x="73065" y="-130"/>
                      </a:moveTo>
                      <a:lnTo>
                        <a:pt x="26200" y="-130"/>
                      </a:lnTo>
                      <a:lnTo>
                        <a:pt x="-38" y="45469"/>
                      </a:lnTo>
                      <a:lnTo>
                        <a:pt x="71075" y="168695"/>
                      </a:lnTo>
                      <a:cubicBezTo>
                        <a:pt x="73265" y="172495"/>
                        <a:pt x="71962" y="177344"/>
                        <a:pt x="68180" y="179552"/>
                      </a:cubicBezTo>
                      <a:lnTo>
                        <a:pt x="62208" y="182990"/>
                      </a:lnTo>
                      <a:lnTo>
                        <a:pt x="163359" y="182990"/>
                      </a:lnTo>
                      <a:lnTo>
                        <a:pt x="189053" y="123639"/>
                      </a:lnTo>
                      <a:lnTo>
                        <a:pt x="189053" y="123639"/>
                      </a:lnTo>
                      <a:lnTo>
                        <a:pt x="197377" y="105544"/>
                      </a:lnTo>
                      <a:lnTo>
                        <a:pt x="187063" y="111515"/>
                      </a:lnTo>
                      <a:cubicBezTo>
                        <a:pt x="185163" y="112402"/>
                        <a:pt x="182992" y="112402"/>
                        <a:pt x="181092" y="111515"/>
                      </a:cubicBezTo>
                      <a:cubicBezTo>
                        <a:pt x="179047" y="111027"/>
                        <a:pt x="177274" y="109724"/>
                        <a:pt x="176206" y="107896"/>
                      </a:cubicBezTo>
                      <a:lnTo>
                        <a:pt x="134950" y="36602"/>
                      </a:lnTo>
                      <a:cubicBezTo>
                        <a:pt x="122302" y="14237"/>
                        <a:pt x="98742" y="268"/>
                        <a:pt x="73065" y="-130"/>
                      </a:cubicBezTo>
                      <a:close/>
                    </a:path>
                  </a:pathLst>
                </a:custGeom>
                <a:solidFill>
                  <a:srgbClr val="F9FBFC"/>
                </a:solidFill>
                <a:ln w="18087" cap="flat">
                  <a:noFill/>
                  <a:prstDash val="solid"/>
                  <a:miter/>
                </a:ln>
              </p:spPr>
              <p:txBody>
                <a:bodyPr rtlCol="0" anchor="ctr"/>
                <a:lstStyle/>
                <a:p>
                  <a:endParaRPr lang="en-US" sz="1600"/>
                </a:p>
              </p:txBody>
            </p:sp>
          </p:grpSp>
        </p:grpSp>
        <p:sp>
          <p:nvSpPr>
            <p:cNvPr id="13" name="TextBox 89">
              <a:extLst>
                <a:ext uri="{FF2B5EF4-FFF2-40B4-BE49-F238E27FC236}">
                  <a16:creationId xmlns:a16="http://schemas.microsoft.com/office/drawing/2014/main" xmlns="" id="{4F736006-01EF-BF13-E805-2A085AA7C944}"/>
                </a:ext>
              </a:extLst>
            </p:cNvPr>
            <p:cNvSpPr txBox="1"/>
            <p:nvPr/>
          </p:nvSpPr>
          <p:spPr>
            <a:xfrm>
              <a:off x="1557130" y="1461858"/>
              <a:ext cx="1587006" cy="389130"/>
            </a:xfrm>
            <a:prstGeom prst="rect">
              <a:avLst/>
            </a:prstGeom>
            <a:noFill/>
          </p:spPr>
          <p:txBody>
            <a:bodyPr wrap="square" rtlCol="0">
              <a:spAutoFit/>
            </a:bodyPr>
            <a:lstStyle/>
            <a:p>
              <a:pPr algn="ctr" fontAlgn="base">
                <a:spcAft>
                  <a:spcPts val="750"/>
                </a:spcAft>
              </a:pPr>
              <a:r>
                <a:rPr lang="sr-Cyrl-RS" sz="1600" dirty="0">
                  <a:solidFill>
                    <a:srgbClr val="000000"/>
                  </a:solidFill>
                  <a:effectLst/>
                  <a:ea typeface="Times New Roman" panose="02020603050405020304" pitchFamily="18" charset="0"/>
                  <a:cs typeface="Times New Roman" panose="02020603050405020304" pitchFamily="18" charset="0"/>
                </a:rPr>
                <a:t>Сировине</a:t>
              </a:r>
              <a:endParaRPr lang="en-US" sz="1600" dirty="0">
                <a:effectLst/>
                <a:ea typeface="Times New Roman" panose="02020603050405020304" pitchFamily="18" charset="0"/>
                <a:cs typeface="Calibri" panose="020F0502020204030204" pitchFamily="34" charset="0"/>
              </a:endParaRPr>
            </a:p>
          </p:txBody>
        </p:sp>
        <p:sp>
          <p:nvSpPr>
            <p:cNvPr id="14" name="TextBox 90">
              <a:extLst>
                <a:ext uri="{FF2B5EF4-FFF2-40B4-BE49-F238E27FC236}">
                  <a16:creationId xmlns:a16="http://schemas.microsoft.com/office/drawing/2014/main" xmlns="" id="{99D6AAAA-E009-216E-E757-BA181F538F15}"/>
                </a:ext>
              </a:extLst>
            </p:cNvPr>
            <p:cNvSpPr txBox="1"/>
            <p:nvPr/>
          </p:nvSpPr>
          <p:spPr>
            <a:xfrm>
              <a:off x="4516982" y="1542940"/>
              <a:ext cx="1616905" cy="279802"/>
            </a:xfrm>
            <a:prstGeom prst="rect">
              <a:avLst/>
            </a:prstGeom>
            <a:noFill/>
          </p:spPr>
          <p:txBody>
            <a:bodyPr wrap="square" rtlCol="0">
              <a:noAutofit/>
            </a:bodyPr>
            <a:lstStyle/>
            <a:p>
              <a:pPr fontAlgn="base">
                <a:spcAft>
                  <a:spcPts val="750"/>
                </a:spcAft>
              </a:pPr>
              <a:r>
                <a:rPr lang="sr-Cyrl-RS" sz="1600" dirty="0">
                  <a:solidFill>
                    <a:srgbClr val="000000"/>
                  </a:solidFill>
                  <a:effectLst/>
                  <a:ea typeface="Times New Roman" panose="02020603050405020304" pitchFamily="18" charset="0"/>
                  <a:cs typeface="Times New Roman" panose="02020603050405020304" pitchFamily="18" charset="0"/>
                </a:rPr>
                <a:t>Производња</a:t>
              </a:r>
              <a:endParaRPr lang="en-US" sz="1600" dirty="0">
                <a:effectLst/>
                <a:ea typeface="Times New Roman" panose="02020603050405020304" pitchFamily="18" charset="0"/>
                <a:cs typeface="Calibri" panose="020F0502020204030204" pitchFamily="34" charset="0"/>
              </a:endParaRPr>
            </a:p>
          </p:txBody>
        </p:sp>
        <p:sp>
          <p:nvSpPr>
            <p:cNvPr id="15" name="TextBox 91">
              <a:extLst>
                <a:ext uri="{FF2B5EF4-FFF2-40B4-BE49-F238E27FC236}">
                  <a16:creationId xmlns:a16="http://schemas.microsoft.com/office/drawing/2014/main" xmlns="" id="{D4B0C21F-9F78-AB6A-11A2-3945370CEA2E}"/>
                </a:ext>
              </a:extLst>
            </p:cNvPr>
            <p:cNvSpPr txBox="1"/>
            <p:nvPr/>
          </p:nvSpPr>
          <p:spPr>
            <a:xfrm>
              <a:off x="4701580" y="3334873"/>
              <a:ext cx="1862339" cy="394791"/>
            </a:xfrm>
            <a:prstGeom prst="rect">
              <a:avLst/>
            </a:prstGeom>
            <a:noFill/>
          </p:spPr>
          <p:txBody>
            <a:bodyPr wrap="square" rtlCol="0">
              <a:spAutoFit/>
            </a:bodyPr>
            <a:lstStyle/>
            <a:p>
              <a:pPr fontAlgn="base">
                <a:spcAft>
                  <a:spcPts val="750"/>
                </a:spcAft>
              </a:pPr>
              <a:r>
                <a:rPr lang="sr-Cyrl-RS" sz="1600" dirty="0">
                  <a:solidFill>
                    <a:srgbClr val="000000"/>
                  </a:solidFill>
                  <a:effectLst/>
                  <a:ea typeface="Times New Roman" panose="02020603050405020304" pitchFamily="18" charset="0"/>
                  <a:cs typeface="Times New Roman" panose="02020603050405020304" pitchFamily="18" charset="0"/>
                </a:rPr>
                <a:t>Дистрибуција</a:t>
              </a:r>
              <a:endParaRPr lang="en-US" sz="1600" dirty="0">
                <a:effectLst/>
                <a:ea typeface="Times New Roman" panose="02020603050405020304" pitchFamily="18" charset="0"/>
                <a:cs typeface="Calibri" panose="020F0502020204030204" pitchFamily="34" charset="0"/>
              </a:endParaRPr>
            </a:p>
          </p:txBody>
        </p:sp>
        <p:sp>
          <p:nvSpPr>
            <p:cNvPr id="16" name="TextBox 92">
              <a:extLst>
                <a:ext uri="{FF2B5EF4-FFF2-40B4-BE49-F238E27FC236}">
                  <a16:creationId xmlns:a16="http://schemas.microsoft.com/office/drawing/2014/main" xmlns="" id="{BC4953B9-8BDF-E044-0009-02A81FFEF718}"/>
                </a:ext>
              </a:extLst>
            </p:cNvPr>
            <p:cNvSpPr txBox="1"/>
            <p:nvPr/>
          </p:nvSpPr>
          <p:spPr>
            <a:xfrm>
              <a:off x="3905215" y="4635257"/>
              <a:ext cx="2076727" cy="389130"/>
            </a:xfrm>
            <a:prstGeom prst="rect">
              <a:avLst/>
            </a:prstGeom>
            <a:noFill/>
          </p:spPr>
          <p:txBody>
            <a:bodyPr wrap="square" rtlCol="0">
              <a:spAutoFit/>
            </a:bodyPr>
            <a:lstStyle/>
            <a:p>
              <a:pPr algn="ctr" fontAlgn="base">
                <a:spcAft>
                  <a:spcPts val="750"/>
                </a:spcAft>
              </a:pPr>
              <a:r>
                <a:rPr lang="sr-Cyrl-RS" sz="1600" dirty="0">
                  <a:solidFill>
                    <a:srgbClr val="000000"/>
                  </a:solidFill>
                  <a:effectLst/>
                  <a:ea typeface="Times New Roman" panose="02020603050405020304" pitchFamily="18" charset="0"/>
                  <a:cs typeface="Times New Roman" panose="02020603050405020304" pitchFamily="18" charset="0"/>
                </a:rPr>
                <a:t>Потрошња</a:t>
              </a:r>
              <a:endParaRPr lang="en-US" sz="1600" dirty="0">
                <a:effectLst/>
                <a:ea typeface="Times New Roman" panose="02020603050405020304" pitchFamily="18" charset="0"/>
                <a:cs typeface="Calibri" panose="020F0502020204030204" pitchFamily="34" charset="0"/>
              </a:endParaRPr>
            </a:p>
          </p:txBody>
        </p:sp>
        <p:sp>
          <p:nvSpPr>
            <p:cNvPr id="17" name="TextBox 93">
              <a:extLst>
                <a:ext uri="{FF2B5EF4-FFF2-40B4-BE49-F238E27FC236}">
                  <a16:creationId xmlns:a16="http://schemas.microsoft.com/office/drawing/2014/main" xmlns="" id="{EE6F81E4-4F1A-0E8E-3EFC-179DD368D990}"/>
                </a:ext>
              </a:extLst>
            </p:cNvPr>
            <p:cNvSpPr txBox="1"/>
            <p:nvPr/>
          </p:nvSpPr>
          <p:spPr>
            <a:xfrm>
              <a:off x="1929358" y="4977828"/>
              <a:ext cx="2490568" cy="690884"/>
            </a:xfrm>
            <a:prstGeom prst="rect">
              <a:avLst/>
            </a:prstGeom>
            <a:noFill/>
          </p:spPr>
          <p:txBody>
            <a:bodyPr wrap="square" rtlCol="0">
              <a:spAutoFit/>
            </a:bodyPr>
            <a:lstStyle/>
            <a:p>
              <a:pPr algn="ctr">
                <a:spcAft>
                  <a:spcPts val="750"/>
                </a:spcAft>
              </a:pPr>
              <a:r>
                <a:rPr lang="sr-Cyrl-RS" sz="1600" dirty="0">
                  <a:solidFill>
                    <a:srgbClr val="000000"/>
                  </a:solidFill>
                  <a:effectLst/>
                  <a:ea typeface="Times New Roman" panose="02020603050405020304" pitchFamily="18" charset="0"/>
                  <a:cs typeface="Times New Roman" panose="02020603050405020304" pitchFamily="18" charset="0"/>
                </a:rPr>
                <a:t>Поправка и поновна употреба</a:t>
              </a:r>
              <a:endParaRPr lang="en-US" sz="1600" dirty="0">
                <a:effectLst/>
                <a:ea typeface="Times New Roman" panose="02020603050405020304" pitchFamily="18" charset="0"/>
                <a:cs typeface="Calibri" panose="020F0502020204030204" pitchFamily="34" charset="0"/>
              </a:endParaRPr>
            </a:p>
          </p:txBody>
        </p:sp>
        <p:sp>
          <p:nvSpPr>
            <p:cNvPr id="18" name="TextBox 94">
              <a:extLst>
                <a:ext uri="{FF2B5EF4-FFF2-40B4-BE49-F238E27FC236}">
                  <a16:creationId xmlns:a16="http://schemas.microsoft.com/office/drawing/2014/main" xmlns="" id="{BA2ED27A-CA57-C111-88A1-997E936FF41A}"/>
                </a:ext>
              </a:extLst>
            </p:cNvPr>
            <p:cNvSpPr txBox="1"/>
            <p:nvPr/>
          </p:nvSpPr>
          <p:spPr>
            <a:xfrm>
              <a:off x="783016" y="4183754"/>
              <a:ext cx="2076022" cy="389130"/>
            </a:xfrm>
            <a:prstGeom prst="rect">
              <a:avLst/>
            </a:prstGeom>
            <a:noFill/>
          </p:spPr>
          <p:txBody>
            <a:bodyPr wrap="square" rtlCol="0">
              <a:spAutoFit/>
            </a:bodyPr>
            <a:lstStyle/>
            <a:p>
              <a:pPr algn="ctr" fontAlgn="base">
                <a:spcAft>
                  <a:spcPts val="750"/>
                </a:spcAft>
              </a:pPr>
              <a:r>
                <a:rPr lang="sr-Cyrl-RS" sz="1600" dirty="0">
                  <a:solidFill>
                    <a:srgbClr val="000000"/>
                  </a:solidFill>
                  <a:effectLst/>
                  <a:ea typeface="Times New Roman" panose="02020603050405020304" pitchFamily="18" charset="0"/>
                  <a:cs typeface="Times New Roman" panose="02020603050405020304" pitchFamily="18" charset="0"/>
                </a:rPr>
                <a:t>Отпад</a:t>
              </a:r>
              <a:endParaRPr lang="en-US" sz="1600" dirty="0">
                <a:effectLst/>
                <a:ea typeface="Times New Roman" panose="02020603050405020304" pitchFamily="18" charset="0"/>
                <a:cs typeface="Calibri" panose="020F0502020204030204" pitchFamily="34" charset="0"/>
              </a:endParaRPr>
            </a:p>
          </p:txBody>
        </p:sp>
        <p:sp>
          <p:nvSpPr>
            <p:cNvPr id="19" name="TextBox 95">
              <a:extLst>
                <a:ext uri="{FF2B5EF4-FFF2-40B4-BE49-F238E27FC236}">
                  <a16:creationId xmlns:a16="http://schemas.microsoft.com/office/drawing/2014/main" xmlns="" id="{640B10D7-F25F-96CB-DE89-7E9A079B03DC}"/>
                </a:ext>
              </a:extLst>
            </p:cNvPr>
            <p:cNvSpPr txBox="1"/>
            <p:nvPr/>
          </p:nvSpPr>
          <p:spPr>
            <a:xfrm>
              <a:off x="1961988" y="-122212"/>
              <a:ext cx="3372584" cy="394791"/>
            </a:xfrm>
            <a:prstGeom prst="rect">
              <a:avLst/>
            </a:prstGeom>
            <a:noFill/>
          </p:spPr>
          <p:txBody>
            <a:bodyPr wrap="square" rtlCol="0">
              <a:spAutoFit/>
            </a:bodyPr>
            <a:lstStyle/>
            <a:p>
              <a:pPr algn="ctr" fontAlgn="base">
                <a:spcAft>
                  <a:spcPts val="750"/>
                </a:spcAft>
              </a:pPr>
              <a:r>
                <a:rPr lang="sr-Cyrl-RS" sz="1600" dirty="0">
                  <a:solidFill>
                    <a:srgbClr val="000000"/>
                  </a:solidFill>
                  <a:effectLst/>
                  <a:ea typeface="Times New Roman" panose="02020603050405020304" pitchFamily="18" charset="0"/>
                  <a:cs typeface="Times New Roman" panose="02020603050405020304" pitchFamily="18" charset="0"/>
                </a:rPr>
                <a:t>Развој и дизајн производа </a:t>
              </a:r>
              <a:endParaRPr lang="en-US" sz="1600" dirty="0">
                <a:effectLst/>
                <a:ea typeface="Times New Roman" panose="02020603050405020304" pitchFamily="18" charset="0"/>
                <a:cs typeface="Calibri" panose="020F0502020204030204" pitchFamily="34" charset="0"/>
              </a:endParaRPr>
            </a:p>
          </p:txBody>
        </p:sp>
        <p:sp>
          <p:nvSpPr>
            <p:cNvPr id="20" name="TextBox 96">
              <a:extLst>
                <a:ext uri="{FF2B5EF4-FFF2-40B4-BE49-F238E27FC236}">
                  <a16:creationId xmlns:a16="http://schemas.microsoft.com/office/drawing/2014/main" xmlns="" id="{1DD7B681-ACC9-57F7-1FBD-F79C7141A525}"/>
                </a:ext>
              </a:extLst>
            </p:cNvPr>
            <p:cNvSpPr txBox="1"/>
            <p:nvPr/>
          </p:nvSpPr>
          <p:spPr>
            <a:xfrm>
              <a:off x="615599" y="2761421"/>
              <a:ext cx="1587006" cy="394791"/>
            </a:xfrm>
            <a:prstGeom prst="rect">
              <a:avLst/>
            </a:prstGeom>
            <a:noFill/>
          </p:spPr>
          <p:txBody>
            <a:bodyPr wrap="square" rtlCol="0">
              <a:spAutoFit/>
            </a:bodyPr>
            <a:lstStyle/>
            <a:p>
              <a:pPr algn="r" fontAlgn="base">
                <a:spcAft>
                  <a:spcPts val="750"/>
                </a:spcAft>
              </a:pPr>
              <a:r>
                <a:rPr lang="sr-Cyrl-RS" sz="1600" dirty="0">
                  <a:solidFill>
                    <a:srgbClr val="000000"/>
                  </a:solidFill>
                  <a:effectLst/>
                  <a:ea typeface="Times New Roman" panose="02020603050405020304" pitchFamily="18" charset="0"/>
                  <a:cs typeface="Times New Roman" panose="02020603050405020304" pitchFamily="18" charset="0"/>
                </a:rPr>
                <a:t>Рециклажа</a:t>
              </a:r>
              <a:endParaRPr lang="en-US" sz="1600" dirty="0">
                <a:effectLst/>
                <a:ea typeface="Times New Roman" panose="02020603050405020304" pitchFamily="18" charset="0"/>
                <a:cs typeface="Calibri" panose="020F0502020204030204" pitchFamily="34" charset="0"/>
              </a:endParaRPr>
            </a:p>
          </p:txBody>
        </p:sp>
      </p:grpSp>
      <p:sp>
        <p:nvSpPr>
          <p:cNvPr id="107" name="TextBox 106">
            <a:extLst>
              <a:ext uri="{FF2B5EF4-FFF2-40B4-BE49-F238E27FC236}">
                <a16:creationId xmlns:a16="http://schemas.microsoft.com/office/drawing/2014/main" xmlns="" id="{7D279164-4017-A53C-F438-EA445E57C404}"/>
              </a:ext>
            </a:extLst>
          </p:cNvPr>
          <p:cNvSpPr txBox="1"/>
          <p:nvPr/>
        </p:nvSpPr>
        <p:spPr>
          <a:xfrm>
            <a:off x="201489" y="694146"/>
            <a:ext cx="6612071" cy="5632311"/>
          </a:xfrm>
          <a:prstGeom prst="rect">
            <a:avLst/>
          </a:prstGeom>
          <a:noFill/>
        </p:spPr>
        <p:txBody>
          <a:bodyPr wrap="square">
            <a:spAutoFit/>
          </a:bodyPr>
          <a:lstStyle/>
          <a:p>
            <a:pPr marL="285750" indent="-285750" algn="just">
              <a:buFont typeface="Wingdings" panose="05000000000000000000" pitchFamily="2" charset="2"/>
              <a:buChar char="q"/>
            </a:pPr>
            <a:r>
              <a:rPr lang="ru-RU" sz="2000" b="1" dirty="0"/>
              <a:t>Смањење отпада </a:t>
            </a:r>
            <a:r>
              <a:rPr lang="ru-RU" sz="2000" dirty="0"/>
              <a:t>је најефикасније решење за животну средину. Оно се постиже кроз редизајн производа, замену сировина и увођење нових технологија. </a:t>
            </a:r>
          </a:p>
          <a:p>
            <a:pPr marL="285750" indent="-285750" algn="just">
              <a:buFont typeface="Wingdings" panose="05000000000000000000" pitchFamily="2" charset="2"/>
              <a:buChar char="q"/>
            </a:pPr>
            <a:r>
              <a:rPr lang="ru-RU" sz="2000" dirty="0"/>
              <a:t>Смањењем отпада смањују директни и индиректни трошкови пословања.</a:t>
            </a:r>
          </a:p>
          <a:p>
            <a:pPr marL="285750" indent="-285750" algn="just">
              <a:buFont typeface="Wingdings" panose="05000000000000000000" pitchFamily="2" charset="2"/>
              <a:buChar char="q"/>
            </a:pPr>
            <a:r>
              <a:rPr lang="ru-RU" sz="2000" dirty="0"/>
              <a:t> Организационе мере за смањење отпада: </a:t>
            </a:r>
            <a:r>
              <a:rPr lang="ru-RU" sz="2000" i="1" dirty="0"/>
              <a:t>коришћење сировина веће чистоће, употреба мање токсичних сировина, употреба не кородирајућих материјала, побољшање одржавања и руковања опремом, избегавање прекомерне набавке итд.  </a:t>
            </a:r>
          </a:p>
          <a:p>
            <a:pPr marL="285750" indent="-285750" algn="just">
              <a:buFont typeface="Wingdings" panose="05000000000000000000" pitchFamily="2" charset="2"/>
              <a:buChar char="q"/>
            </a:pPr>
            <a:endParaRPr lang="ru-RU" sz="2000" b="1" dirty="0"/>
          </a:p>
          <a:p>
            <a:pPr marL="285750" indent="-285750" algn="just">
              <a:buFont typeface="Wingdings" panose="05000000000000000000" pitchFamily="2" charset="2"/>
              <a:buChar char="q"/>
            </a:pPr>
            <a:r>
              <a:rPr lang="ru-RU" sz="2000" b="1" dirty="0"/>
              <a:t>Поновна употреба отпада</a:t>
            </a:r>
            <a:r>
              <a:rPr lang="ru-RU" sz="2000" dirty="0"/>
              <a:t>: поновна употреба у процесу производње или употреба за грејање или за друге корисне намене (</a:t>
            </a:r>
            <a:r>
              <a:rPr lang="ru-RU" sz="2000" i="1" dirty="0"/>
              <a:t>протектовање истрошених аутомобилских гума, коришћење боца за вишекратну употребу, употреба искоришћеног папира за паковање уместо куглица од стиропора или фолије са мехурићима</a:t>
            </a:r>
            <a:r>
              <a:rPr lang="ru-RU" sz="2000" dirty="0"/>
              <a:t>).</a:t>
            </a:r>
          </a:p>
        </p:txBody>
      </p:sp>
      <p:sp>
        <p:nvSpPr>
          <p:cNvPr id="111" name="TextBox 110">
            <a:extLst>
              <a:ext uri="{FF2B5EF4-FFF2-40B4-BE49-F238E27FC236}">
                <a16:creationId xmlns:a16="http://schemas.microsoft.com/office/drawing/2014/main" xmlns="" id="{C0A22576-3EFA-EE4C-6983-8322DF238EF1}"/>
              </a:ext>
            </a:extLst>
          </p:cNvPr>
          <p:cNvSpPr txBox="1"/>
          <p:nvPr/>
        </p:nvSpPr>
        <p:spPr>
          <a:xfrm>
            <a:off x="460489" y="6326457"/>
            <a:ext cx="6353071" cy="400110"/>
          </a:xfrm>
          <a:prstGeom prst="rect">
            <a:avLst/>
          </a:prstGeom>
          <a:noFill/>
        </p:spPr>
        <p:txBody>
          <a:bodyPr wrap="square">
            <a:spAutoFit/>
          </a:bodyPr>
          <a:lstStyle/>
          <a:p>
            <a:r>
              <a:rPr lang="ru-RU" sz="2000" dirty="0"/>
              <a:t>Пример: Смањење потрошње папира.</a:t>
            </a:r>
            <a:endParaRPr lang="sr-Cyrl-RS" sz="2000" dirty="0"/>
          </a:p>
        </p:txBody>
      </p:sp>
    </p:spTree>
    <p:extLst>
      <p:ext uri="{BB962C8B-B14F-4D97-AF65-F5344CB8AC3E}">
        <p14:creationId xmlns:p14="http://schemas.microsoft.com/office/powerpoint/2010/main" val="1194544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6C161421-68AC-C1C5-589C-0CC002FA1E65}"/>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xmlns="" id="{D42E4D3A-866D-B273-1670-288CA84336F0}"/>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xmlns="" val="3832995452"/>
                    </a:ext>
                  </a:extLst>
                </a:gridCol>
              </a:tblGrid>
              <a:tr h="244705">
                <a:tc>
                  <a:txBody>
                    <a:bodyPr/>
                    <a:lstStyle/>
                    <a:p>
                      <a:pPr algn="l"/>
                      <a:r>
                        <a:rPr lang="ru-RU" sz="2000" dirty="0">
                          <a:solidFill>
                            <a:srgbClr val="009900"/>
                          </a:solidFill>
                        </a:rPr>
                        <a:t>Сесија 2 Смањење количине отпада и поновна употреба отпада</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xmlns="" val="4263483931"/>
                  </a:ext>
                </a:extLst>
              </a:tr>
            </a:tbl>
          </a:graphicData>
        </a:graphic>
      </p:graphicFrame>
      <p:sp>
        <p:nvSpPr>
          <p:cNvPr id="97" name="TextBox 96">
            <a:extLst>
              <a:ext uri="{FF2B5EF4-FFF2-40B4-BE49-F238E27FC236}">
                <a16:creationId xmlns:a16="http://schemas.microsoft.com/office/drawing/2014/main" xmlns="" id="{75F4F96E-84EA-A1A6-6048-B8D1819CB748}"/>
              </a:ext>
            </a:extLst>
          </p:cNvPr>
          <p:cNvSpPr txBox="1"/>
          <p:nvPr/>
        </p:nvSpPr>
        <p:spPr>
          <a:xfrm>
            <a:off x="334161" y="844057"/>
            <a:ext cx="11623376" cy="5632311"/>
          </a:xfrm>
          <a:prstGeom prst="rect">
            <a:avLst/>
          </a:prstGeom>
          <a:noFill/>
        </p:spPr>
        <p:txBody>
          <a:bodyPr wrap="square">
            <a:spAutoFit/>
          </a:bodyPr>
          <a:lstStyle/>
          <a:p>
            <a:pPr>
              <a:buNone/>
            </a:pPr>
            <a:r>
              <a:rPr lang="sr-Cyrl-RS" sz="2400" b="1" dirty="0">
                <a:effectLst/>
                <a:latin typeface="Calibri" panose="020F0502020204030204" pitchFamily="34" charset="0"/>
                <a:ea typeface="Times New Roman" panose="02020603050405020304" pitchFamily="18" charset="0"/>
                <a:cs typeface="Calibri" panose="020F0502020204030204" pitchFamily="34" charset="0"/>
              </a:rPr>
              <a:t>Препоруке за МСП-а: </a:t>
            </a:r>
            <a:endParaRPr lang="en-US" sz="2400" b="1" dirty="0">
              <a:effectLst/>
              <a:latin typeface="Calibri" panose="020F0502020204030204" pitchFamily="34" charset="0"/>
              <a:ea typeface="Times New Roman" panose="02020603050405020304" pitchFamily="18" charset="0"/>
              <a:cs typeface="Calibri" panose="020F0502020204030204" pitchFamily="34" charset="0"/>
            </a:endParaRPr>
          </a:p>
          <a:p>
            <a:pPr>
              <a:buNone/>
            </a:pPr>
            <a:r>
              <a:rPr lang="sr-Cyrl-RS" sz="2400" dirty="0">
                <a:effectLst/>
                <a:latin typeface="Calibri" panose="020F0502020204030204" pitchFamily="34" charset="0"/>
                <a:ea typeface="Times New Roman" panose="02020603050405020304" pitchFamily="18" charset="0"/>
                <a:cs typeface="Calibri" panose="020F0502020204030204" pitchFamily="34" charset="0"/>
              </a:rPr>
              <a:t> </a:t>
            </a:r>
            <a:endParaRPr lang="en-US" sz="24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buFont typeface="Wingdings" panose="05000000000000000000" pitchFamily="2" charset="2"/>
              <a:buChar char="q"/>
            </a:pPr>
            <a:r>
              <a:rPr lang="sr-Cyrl-RS" sz="2400" dirty="0">
                <a:effectLst/>
                <a:latin typeface="Calibri" panose="020F0502020204030204" pitchFamily="34" charset="0"/>
                <a:ea typeface="Times New Roman" panose="02020603050405020304" pitchFamily="18" charset="0"/>
                <a:cs typeface="Calibri" panose="020F0502020204030204" pitchFamily="34" charset="0"/>
              </a:rPr>
              <a:t>Пронаћи тржиште за отпад, чинећи га производом/сировином:</a:t>
            </a:r>
          </a:p>
          <a:p>
            <a:pPr marL="342900" lvl="0" indent="-342900" algn="just">
              <a:buFont typeface="Wingdings" panose="05000000000000000000" pitchFamily="2" charset="2"/>
              <a:buChar char="q"/>
            </a:pPr>
            <a:endParaRPr lang="sr-Cyrl-RS" sz="24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buFont typeface="Wingdings" panose="05000000000000000000" pitchFamily="2" charset="2"/>
              <a:buChar char="ü"/>
            </a:pPr>
            <a:r>
              <a:rPr lang="sr-Cyrl-RS" sz="2400" dirty="0">
                <a:effectLst/>
                <a:latin typeface="Calibri" panose="020F0502020204030204" pitchFamily="34" charset="0"/>
                <a:ea typeface="Times New Roman" panose="02020603050405020304" pitchFamily="18" charset="0"/>
                <a:cs typeface="Calibri" panose="020F0502020204030204" pitchFamily="34" charset="0"/>
              </a:rPr>
              <a:t>Претражити национални регистар привредних субјеката који се баве сакупљањем, транспортом, складиштењем, третманом и одлагањем опасног и неопасаног отпада (</a:t>
            </a:r>
            <a:r>
              <a:rPr lang="sr-Cyrl-RS" sz="2400" u="sng" dirty="0">
                <a:effectLst/>
                <a:latin typeface="Calibri" panose="020F0502020204030204" pitchFamily="34" charset="0"/>
                <a:ea typeface="Times New Roman" panose="02020603050405020304" pitchFamily="18" charset="0"/>
                <a:cs typeface="Calibri" panose="020F0502020204030204" pitchFamily="34" charset="0"/>
                <a:hlinkClick r:id="rId2">
                  <a:extLst>
                    <a:ext uri="{A12FA001-AC4F-418D-AE19-62706E023703}">
                      <ahyp:hlinkClr xmlns:ahyp="http://schemas.microsoft.com/office/drawing/2018/hyperlinkcolor" xmlns="" val="tx"/>
                    </a:ext>
                  </a:extLst>
                </a:hlinkClick>
              </a:rPr>
              <a:t>https://sepa.gov.rs/registri-u-oblasti-upravljanja-otpadom/</a:t>
            </a:r>
            <a:r>
              <a:rPr lang="sr-Cyrl-RS" sz="2400" dirty="0">
                <a:effectLst/>
                <a:latin typeface="Calibri" panose="020F0502020204030204" pitchFamily="34" charset="0"/>
                <a:ea typeface="Times New Roman" panose="02020603050405020304" pitchFamily="18" charset="0"/>
                <a:cs typeface="Calibri" panose="020F0502020204030204" pitchFamily="34" charset="0"/>
              </a:rPr>
              <a:t>) и идентификујете партнера.</a:t>
            </a:r>
            <a:endParaRPr lang="en-US" sz="24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buFont typeface="Wingdings" panose="05000000000000000000" pitchFamily="2" charset="2"/>
              <a:buChar char="ü"/>
            </a:pPr>
            <a:r>
              <a:rPr lang="sr-Cyrl-RS" sz="2400" dirty="0">
                <a:effectLst/>
                <a:latin typeface="Calibri" panose="020F0502020204030204" pitchFamily="34" charset="0"/>
                <a:ea typeface="Times New Roman" panose="02020603050405020304" pitchFamily="18" charset="0"/>
                <a:cs typeface="Calibri" panose="020F0502020204030204" pitchFamily="34" charset="0"/>
              </a:rPr>
              <a:t>Отпад и нуспроизводи из процеса производње требали би бити једа од тема разговора током пословних сусрета са добављачима и купцима. </a:t>
            </a:r>
          </a:p>
          <a:p>
            <a:pPr marL="342900" lvl="0" indent="-342900" algn="just">
              <a:buFont typeface="Wingdings" panose="05000000000000000000" pitchFamily="2" charset="2"/>
              <a:buChar char="q"/>
            </a:pPr>
            <a:endParaRPr lang="ru-RU" sz="24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buFont typeface="Wingdings" panose="05000000000000000000" pitchFamily="2" charset="2"/>
              <a:buChar char="q"/>
            </a:pPr>
            <a:r>
              <a:rPr lang="ru-RU" sz="2400" dirty="0">
                <a:effectLst/>
                <a:latin typeface="Calibri" panose="020F0502020204030204" pitchFamily="34" charset="0"/>
                <a:ea typeface="Times New Roman" panose="02020603050405020304" pitchFamily="18" charset="0"/>
                <a:cs typeface="Calibri" panose="020F0502020204030204" pitchFamily="34" charset="0"/>
              </a:rPr>
              <a:t>Процес планирања управљања отпадом засновати на поузданој бази података о постојећим количинама отпада, изворима и врстама отпада. За праћење врсте и количине отпада које МСП-а генерише може се употребити практични алат за евиденцију отпада. </a:t>
            </a:r>
            <a:endParaRPr lang="en-US" sz="2400" dirty="0">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26321763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C41E56B8-5962-4E29-7D31-FF3CE9F72003}"/>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xmlns="" id="{9F84F4CE-F4D7-F8B1-7945-23815217EBBF}"/>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xmlns="" val="3832995452"/>
                    </a:ext>
                  </a:extLst>
                </a:gridCol>
              </a:tblGrid>
              <a:tr h="244705">
                <a:tc>
                  <a:txBody>
                    <a:bodyPr/>
                    <a:lstStyle/>
                    <a:p>
                      <a:pPr algn="l"/>
                      <a:r>
                        <a:rPr lang="ru-RU" sz="2000" dirty="0">
                          <a:solidFill>
                            <a:srgbClr val="009900"/>
                          </a:solidFill>
                        </a:rPr>
                        <a:t>Сесија 2 Смањење количине отпада и поновна употреба отпада</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xmlns="" val="4263483931"/>
                  </a:ext>
                </a:extLst>
              </a:tr>
            </a:tbl>
          </a:graphicData>
        </a:graphic>
      </p:graphicFrame>
      <p:sp>
        <p:nvSpPr>
          <p:cNvPr id="8" name="TextBox 7">
            <a:extLst>
              <a:ext uri="{FF2B5EF4-FFF2-40B4-BE49-F238E27FC236}">
                <a16:creationId xmlns:a16="http://schemas.microsoft.com/office/drawing/2014/main" xmlns="" id="{3F7FAB2C-538A-6BD7-6240-78FA653D6781}"/>
              </a:ext>
            </a:extLst>
          </p:cNvPr>
          <p:cNvSpPr txBox="1"/>
          <p:nvPr/>
        </p:nvSpPr>
        <p:spPr>
          <a:xfrm>
            <a:off x="334160" y="982176"/>
            <a:ext cx="11623377" cy="5632311"/>
          </a:xfrm>
          <a:prstGeom prst="rect">
            <a:avLst/>
          </a:prstGeom>
          <a:noFill/>
        </p:spPr>
        <p:txBody>
          <a:bodyPr wrap="square">
            <a:spAutoFit/>
          </a:bodyPr>
          <a:lstStyle/>
          <a:p>
            <a:pPr marL="342900" indent="-342900" algn="just">
              <a:buFont typeface="Wingdings" panose="05000000000000000000" pitchFamily="2" charset="2"/>
              <a:buChar char="q"/>
            </a:pPr>
            <a:r>
              <a:rPr lang="ru-RU" sz="2400" b="1" dirty="0"/>
              <a:t>Вежба (рад у паровима) - Анализа примера (студија случаја) из </a:t>
            </a:r>
            <a:r>
              <a:rPr lang="sr-Cyrl-RS" sz="2400" b="1" dirty="0"/>
              <a:t>публикације "Зелена Европа - Примери добре праксе озелењавања пословања"</a:t>
            </a:r>
            <a:endParaRPr lang="en-US" sz="2400" b="1" dirty="0"/>
          </a:p>
          <a:p>
            <a:pPr algn="just">
              <a:buNone/>
            </a:pPr>
            <a:endParaRPr lang="sr-Cyrl-RS" sz="2400" kern="100" dirty="0">
              <a:effectLst/>
              <a:ea typeface="Times New Roman" panose="02020603050405020304" pitchFamily="18" charset="0"/>
              <a:cs typeface="Calibri" panose="020F0502020204030204" pitchFamily="34" charset="0"/>
            </a:endParaRPr>
          </a:p>
          <a:p>
            <a:pPr algn="just">
              <a:buNone/>
            </a:pPr>
            <a:r>
              <a:rPr lang="sr-Cyrl-RS" sz="2400" kern="100" dirty="0">
                <a:effectLst/>
                <a:ea typeface="Times New Roman" panose="02020603050405020304" pitchFamily="18" charset="0"/>
                <a:cs typeface="Calibri" panose="020F0502020204030204" pitchFamily="34" charset="0"/>
              </a:rPr>
              <a:t>Примери добре праксе за смањење отпада</a:t>
            </a:r>
          </a:p>
          <a:p>
            <a:pPr marL="457200" lvl="0" indent="-457200" algn="just">
              <a:buFont typeface="+mj-lt"/>
              <a:buAutoNum type="arabicPeriod"/>
            </a:pPr>
            <a:r>
              <a:rPr lang="sr-Cyrl-RS" sz="2400" kern="100" dirty="0">
                <a:solidFill>
                  <a:srgbClr val="FF0000"/>
                </a:solidFill>
                <a:effectLst/>
                <a:cs typeface="Calibri" panose="020F0502020204030204" pitchFamily="34" charset="0"/>
              </a:rPr>
              <a:t>Нула отпада до депоније- BMW (Немачка)</a:t>
            </a:r>
            <a:endParaRPr lang="en-US" sz="2400" kern="100" dirty="0">
              <a:effectLst/>
              <a:cs typeface="Calibri" panose="020F0502020204030204" pitchFamily="34" charset="0"/>
            </a:endParaRPr>
          </a:p>
          <a:p>
            <a:pPr marL="457200" lvl="0" indent="-457200" algn="just">
              <a:buFont typeface="+mj-lt"/>
              <a:buAutoNum type="arabicPeriod"/>
            </a:pPr>
            <a:r>
              <a:rPr lang="sr-Cyrl-RS" sz="2400" kern="100" dirty="0">
                <a:solidFill>
                  <a:srgbClr val="FF0000"/>
                </a:solidFill>
                <a:effectLst/>
                <a:cs typeface="Calibri" panose="020F0502020204030204" pitchFamily="34" charset="0"/>
              </a:rPr>
              <a:t>Рециклажа текстила и пластике -IKEA (Шведска)</a:t>
            </a:r>
          </a:p>
          <a:p>
            <a:pPr marL="457200" lvl="0" indent="-457200" algn="just">
              <a:buFont typeface="+mj-lt"/>
              <a:buAutoNum type="arabicPeriod"/>
            </a:pPr>
            <a:endParaRPr lang="sr-Cyrl-RS" sz="2400" kern="100" dirty="0">
              <a:solidFill>
                <a:srgbClr val="FF0000"/>
              </a:solidFill>
              <a:effectLst/>
              <a:cs typeface="Calibri" panose="020F0502020204030204" pitchFamily="34" charset="0"/>
            </a:endParaRPr>
          </a:p>
          <a:p>
            <a:pPr algn="just"/>
            <a:r>
              <a:rPr lang="sr-Cyrl-RS" sz="2400" kern="100" dirty="0">
                <a:effectLst/>
                <a:cs typeface="Calibri" panose="020F0502020204030204" pitchFamily="34" charset="0"/>
              </a:rPr>
              <a:t>Примери добре праксе за поновну употребу отпада</a:t>
            </a:r>
          </a:p>
          <a:p>
            <a:pPr marL="457200" lvl="0" indent="-457200" algn="just">
              <a:buFont typeface="+mj-lt"/>
              <a:buAutoNum type="arabicPeriod" startAt="3"/>
            </a:pPr>
            <a:r>
              <a:rPr lang="sr-Cyrl-RS" sz="2400" kern="100" dirty="0">
                <a:solidFill>
                  <a:srgbClr val="FF0000"/>
                </a:solidFill>
                <a:effectLst/>
                <a:cs typeface="Calibri" panose="020F0502020204030204" pitchFamily="34" charset="0"/>
              </a:rPr>
              <a:t>Поновна употреба отпада и нуспроизвода - </a:t>
            </a:r>
            <a:r>
              <a:rPr lang="sr-Cyrl-RS" sz="2400" kern="100" dirty="0" err="1">
                <a:solidFill>
                  <a:srgbClr val="FF0000"/>
                </a:solidFill>
                <a:effectLst/>
                <a:cs typeface="Calibri" panose="020F0502020204030204" pitchFamily="34" charset="0"/>
              </a:rPr>
              <a:t>Renault</a:t>
            </a:r>
            <a:r>
              <a:rPr lang="sr-Cyrl-RS" sz="2400" kern="100" dirty="0">
                <a:solidFill>
                  <a:srgbClr val="FF0000"/>
                </a:solidFill>
                <a:effectLst/>
                <a:cs typeface="Calibri" panose="020F0502020204030204" pitchFamily="34" charset="0"/>
              </a:rPr>
              <a:t> (Француска)</a:t>
            </a:r>
            <a:endParaRPr lang="en-US" sz="2400" kern="100" dirty="0">
              <a:effectLst/>
              <a:cs typeface="Calibri" panose="020F0502020204030204" pitchFamily="34" charset="0"/>
            </a:endParaRPr>
          </a:p>
          <a:p>
            <a:pPr marL="457200" lvl="0" indent="-457200" algn="just">
              <a:buFont typeface="+mj-lt"/>
              <a:buAutoNum type="arabicPeriod" startAt="3"/>
            </a:pPr>
            <a:r>
              <a:rPr lang="sr-Cyrl-RS" sz="2400" kern="100" dirty="0">
                <a:solidFill>
                  <a:srgbClr val="FF0000"/>
                </a:solidFill>
                <a:effectLst/>
                <a:cs typeface="Calibri" panose="020F0502020204030204" pitchFamily="34" charset="0"/>
              </a:rPr>
              <a:t>Кружни процес за поновну употребу отпада из индустрије папира </a:t>
            </a:r>
            <a:r>
              <a:rPr lang="sr-Cyrl-RS" sz="2400" kern="100" dirty="0" err="1">
                <a:solidFill>
                  <a:srgbClr val="FF0000"/>
                </a:solidFill>
                <a:effectLst/>
                <a:cs typeface="Calibri" panose="020F0502020204030204" pitchFamily="34" charset="0"/>
              </a:rPr>
              <a:t>Stora</a:t>
            </a:r>
            <a:r>
              <a:rPr lang="sr-Cyrl-RS" sz="2400" kern="100" dirty="0">
                <a:solidFill>
                  <a:srgbClr val="FF0000"/>
                </a:solidFill>
                <a:effectLst/>
                <a:cs typeface="Calibri" panose="020F0502020204030204" pitchFamily="34" charset="0"/>
              </a:rPr>
              <a:t> </a:t>
            </a:r>
            <a:r>
              <a:rPr lang="sr-Cyrl-RS" sz="2400" kern="100" dirty="0" err="1">
                <a:solidFill>
                  <a:srgbClr val="FF0000"/>
                </a:solidFill>
                <a:effectLst/>
                <a:cs typeface="Calibri" panose="020F0502020204030204" pitchFamily="34" charset="0"/>
              </a:rPr>
              <a:t>Enso</a:t>
            </a:r>
            <a:r>
              <a:rPr lang="sr-Cyrl-RS" sz="2400" kern="100" dirty="0">
                <a:solidFill>
                  <a:srgbClr val="FF0000"/>
                </a:solidFill>
                <a:effectLst/>
                <a:cs typeface="Calibri" panose="020F0502020204030204" pitchFamily="34" charset="0"/>
              </a:rPr>
              <a:t> (Финска)</a:t>
            </a:r>
            <a:endParaRPr lang="en-US" sz="2400" kern="100" dirty="0">
              <a:effectLst/>
              <a:cs typeface="Calibri" panose="020F0502020204030204" pitchFamily="34" charset="0"/>
            </a:endParaRPr>
          </a:p>
          <a:p>
            <a:pPr marL="457200" lvl="0" indent="-457200" algn="just">
              <a:buFont typeface="+mj-lt"/>
              <a:buAutoNum type="arabicPeriod" startAt="3"/>
            </a:pPr>
            <a:r>
              <a:rPr lang="sr-Cyrl-RS" sz="2400" kern="100" dirty="0">
                <a:solidFill>
                  <a:srgbClr val="FF0000"/>
                </a:solidFill>
                <a:effectLst/>
                <a:cs typeface="Calibri" panose="020F0502020204030204" pitchFamily="34" charset="0"/>
              </a:rPr>
              <a:t>Поновна употреба отпадних материјала и нуспроизвода у производњи млечних производа - </a:t>
            </a:r>
            <a:r>
              <a:rPr lang="sr-Cyrl-RS" sz="2400" kern="100" dirty="0" err="1">
                <a:solidFill>
                  <a:srgbClr val="FF0000"/>
                </a:solidFill>
                <a:effectLst/>
                <a:cs typeface="Calibri" panose="020F0502020204030204" pitchFamily="34" charset="0"/>
              </a:rPr>
              <a:t>Danone</a:t>
            </a:r>
            <a:r>
              <a:rPr lang="sr-Cyrl-RS" sz="2400" kern="100" dirty="0">
                <a:solidFill>
                  <a:srgbClr val="FF0000"/>
                </a:solidFill>
                <a:effectLst/>
                <a:cs typeface="Calibri" panose="020F0502020204030204" pitchFamily="34" charset="0"/>
              </a:rPr>
              <a:t> (Француска)</a:t>
            </a:r>
          </a:p>
          <a:p>
            <a:pPr marL="457200" lvl="0" indent="-457200" algn="just">
              <a:buFont typeface="+mj-lt"/>
              <a:buAutoNum type="arabicPeriod" startAt="3"/>
            </a:pPr>
            <a:endParaRPr lang="sr-Cyrl-RS" sz="2400" kern="100" dirty="0">
              <a:solidFill>
                <a:srgbClr val="FF0000"/>
              </a:solidFill>
              <a:cs typeface="Calibri" panose="020F0502020204030204" pitchFamily="34" charset="0"/>
            </a:endParaRPr>
          </a:p>
          <a:p>
            <a:pPr marL="457200" lvl="0" indent="-457200" algn="just">
              <a:buFont typeface="Wingdings" panose="05000000000000000000" pitchFamily="2" charset="2"/>
              <a:buChar char="q"/>
            </a:pPr>
            <a:r>
              <a:rPr lang="mk-MK" sz="2400" kern="100" dirty="0">
                <a:effectLst/>
                <a:cs typeface="Calibri" panose="020F0502020204030204" pitchFamily="34" charset="0"/>
              </a:rPr>
              <a:t>Презентације урађеног и дискусија</a:t>
            </a:r>
            <a:endParaRPr lang="en-US" sz="2400" kern="100" dirty="0">
              <a:effectLst/>
              <a:cs typeface="Calibri" panose="020F0502020204030204" pitchFamily="34" charset="0"/>
            </a:endParaRPr>
          </a:p>
        </p:txBody>
      </p:sp>
    </p:spTree>
    <p:extLst>
      <p:ext uri="{BB962C8B-B14F-4D97-AF65-F5344CB8AC3E}">
        <p14:creationId xmlns:p14="http://schemas.microsoft.com/office/powerpoint/2010/main" val="26185964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1639</TotalTime>
  <Words>2142</Words>
  <Application>Microsoft Office PowerPoint</Application>
  <PresentationFormat>Widescreen</PresentationFormat>
  <Paragraphs>204</Paragraphs>
  <Slides>11</Slides>
  <Notes>7</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11</vt:i4>
      </vt:variant>
    </vt:vector>
  </HeadingPairs>
  <TitlesOfParts>
    <vt:vector size="21" baseType="lpstr">
      <vt:lpstr>Arial</vt:lpstr>
      <vt:lpstr>Calibri</vt:lpstr>
      <vt:lpstr>Calibri Light</vt:lpstr>
      <vt:lpstr>Courier New</vt:lpstr>
      <vt:lpstr>Quattrocento Sans</vt:lpstr>
      <vt:lpstr>Symbol</vt:lpstr>
      <vt:lpstr>Times New Roman</vt:lpstr>
      <vt:lpstr>Verdana</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Goran Milenkovic</dc:creator>
  <cp:lastModifiedBy>Microsoft account</cp:lastModifiedBy>
  <cp:revision>93</cp:revision>
  <dcterms:created xsi:type="dcterms:W3CDTF">2020-07-22T04:20:20Z</dcterms:created>
  <dcterms:modified xsi:type="dcterms:W3CDTF">2025-04-30T12:31:03Z</dcterms:modified>
</cp:coreProperties>
</file>